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4716" r:id="rId6"/>
    <p:sldId id="4701" r:id="rId7"/>
    <p:sldId id="1981" r:id="rId8"/>
    <p:sldId id="1985" r:id="rId9"/>
    <p:sldId id="1845" r:id="rId10"/>
    <p:sldId id="1428" r:id="rId11"/>
    <p:sldId id="4722" r:id="rId12"/>
    <p:sldId id="4723" r:id="rId13"/>
    <p:sldId id="1944" r:id="rId14"/>
    <p:sldId id="2003" r:id="rId15"/>
    <p:sldId id="4715" r:id="rId16"/>
    <p:sldId id="4661" r:id="rId17"/>
    <p:sldId id="4686" r:id="rId18"/>
    <p:sldId id="4730" r:id="rId19"/>
    <p:sldId id="4731" r:id="rId20"/>
    <p:sldId id="4718" r:id="rId21"/>
    <p:sldId id="4698" r:id="rId22"/>
    <p:sldId id="4697" r:id="rId23"/>
    <p:sldId id="4727" r:id="rId24"/>
    <p:sldId id="4724" r:id="rId25"/>
    <p:sldId id="4710" r:id="rId26"/>
    <p:sldId id="4729" r:id="rId27"/>
    <p:sldId id="4726" r:id="rId28"/>
    <p:sldId id="4728" r:id="rId29"/>
    <p:sldId id="4725" r:id="rId30"/>
    <p:sldId id="4693" r:id="rId31"/>
    <p:sldId id="4694" r:id="rId32"/>
    <p:sldId id="19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278CB-A94E-443F-A42C-207E26C8786C}" v="36" dt="2022-01-16T22:43:30.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32"/>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3585-0229-464F-8076-85BF59789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27FF11-0ADC-46AF-AD28-4FCEB7E0F8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E23072-75B1-4403-AF3E-09AC93532C4F}"/>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0932B3BC-8930-495B-BEE9-54DAFA86B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EF24C3-D8D0-4B6C-8E87-DE51F2F90234}"/>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260282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B26B-8664-4AD9-83DA-9941786C6D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AFD189-815F-45BB-8158-D71F75D1D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F56A61-0B2F-42EA-AD7A-A962FCF93CCB}"/>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C191AD7E-4219-4364-9152-7E1B68622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E17668-7C71-4F71-898F-138D51C5C4F8}"/>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324242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C811C-449F-4B0D-8F83-BC3E08C40C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A33421-3709-4262-A0F9-7560A6C5C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503B-FCFE-4892-B265-E9BD4DFA8959}"/>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24E629E1-23A4-4E4A-8F3E-B6FF2E52A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CAFE5-ED0D-4DBB-AD56-DE97FD558B06}"/>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247263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B69BCC-57A5-4529-A64B-719BB4DE3638}"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0934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69BCC-57A5-4529-A64B-719BB4DE3638}"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38820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69BCC-57A5-4529-A64B-719BB4DE3638}"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62350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B69BCC-57A5-4529-A64B-719BB4DE3638}"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47233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B69BCC-57A5-4529-A64B-719BB4DE3638}"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754634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B69BCC-57A5-4529-A64B-719BB4DE3638}"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2958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69BCC-57A5-4529-A64B-719BB4DE3638}"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849929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B69BCC-57A5-4529-A64B-719BB4DE3638}"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78786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8571-1050-4683-9B86-FB23922656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96A7B4-944B-4B0F-9322-E826927147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E6027-F96D-4015-AE47-2B16776DB93C}"/>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6B74448D-CF92-4534-AE46-B5EEC4F03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DE75E-FED8-437E-839C-AEF75A73E839}"/>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1887657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B69BCC-57A5-4529-A64B-719BB4DE3638}"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266418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69BCC-57A5-4529-A64B-719BB4DE3638}"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81144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B69BCC-57A5-4529-A64B-719BB4DE3638}"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418742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2E1BDD-3689-4270-856D-B586D9740924}" type="datetime1">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15403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4F5F9-04DD-4C68-AF02-4DE6DF909833}" type="datetime1">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624918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34A34-55C5-4858-BAA7-196096AE3509}" type="datetime1">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71883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A70C48-CAC8-427A-A474-31CE6ACE36A1}" type="datetime1">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789416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4D0DC6-9FA3-4C11-BB24-50027822CB5F}" type="datetime1">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867814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88AB2C-4F0B-47F8-8DE4-8EAE426E49BE}" type="datetime1">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82985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69598-3904-4607-8BBE-BBF05E8EDEB7}" type="datetime1">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36650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42A5-C820-4D1B-9C55-EBBFC5C9A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058872-0329-4526-A3BC-08E8C344C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5124B-8EA5-4A2E-895E-4863E1DE0D33}"/>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CD368E8D-C804-4079-A0B1-AA5E7343D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0ADA2-074A-4789-965B-300DFE881D53}"/>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2259920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D9A1A9-B082-4E58-BD82-C96D7CA288AD}" type="datetime1">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45060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33AF76-7246-4BCE-876B-BE9F6158A64E}" type="datetime1">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133563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90E751-2DA5-4C3D-9333-558281441239}" type="datetime1">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411945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75CEC4-7200-4B26-9FAF-AE72FFCD9A8D}" type="datetime1">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511953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77AC-676B-4425-99AA-04F9DDFD7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97B326-0463-4011-A8C6-AAF46F276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676BF2-FBE3-4717-AA65-AD916BC7DCC3}"/>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1680BFF5-DBC1-4921-A33F-084841872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9F967-3193-4405-A83E-E311EFB67642}"/>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3198181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04EF-78EE-493C-A45D-771749D228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F1D987-0F22-48B5-8972-E8787636D0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372B1-686D-4347-9858-4949E34699E8}"/>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15571EC4-0CD2-4FE9-B281-5B81C2759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96687-9F6A-40A5-BDBB-4FFD0FB034A2}"/>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700900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AEF2-4115-4DB7-9CB2-1EFB26BD6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E2EF78-BA01-46C6-8E07-67041DE5A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5EA5-05D6-405B-B5CA-B38C3D1377F6}"/>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FF070DE5-856D-4D9B-BB43-F26528B0C1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C6B8AC-CC1C-466D-A10F-EEEFC28ECD1A}"/>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3047912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166E-D356-486A-B142-CF9943119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1B33D0-F481-47EB-BB8B-05AD9B59FA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E7217A-97CE-4BD3-B677-5B3E0FA78D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A092CF-D7F9-4FF6-8757-69E1841BEA10}"/>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6" name="Footer Placeholder 5">
            <a:extLst>
              <a:ext uri="{FF2B5EF4-FFF2-40B4-BE49-F238E27FC236}">
                <a16:creationId xmlns:a16="http://schemas.microsoft.com/office/drawing/2014/main" id="{59EAF992-A5C6-4E86-BE25-711A375282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15EDCF-3DCC-40FC-9E29-5CB960503D95}"/>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249871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BC24-4D7F-4EC7-B236-CF8412C4B2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41C265-17D9-4BF5-91A6-FF92019D1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57D94-0B43-4CCD-9D7A-67E8880AE8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1C998-47D1-4E16-B90C-1321D9D4B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5956DA-06BA-4CEA-9288-3E7A77AA0F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227404-1258-4CD8-9A0C-EE5ED64C2627}"/>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8" name="Footer Placeholder 7">
            <a:extLst>
              <a:ext uri="{FF2B5EF4-FFF2-40B4-BE49-F238E27FC236}">
                <a16:creationId xmlns:a16="http://schemas.microsoft.com/office/drawing/2014/main" id="{D584193A-413C-45D2-A775-6D64C4DF52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4B5753-365C-4D7E-96F8-ABF317E07BE7}"/>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2143194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5D8C-C1BE-4393-8A97-E45A8484CD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CA3269-C0B7-4AC8-8F4C-C4A1FFC1CD9C}"/>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4" name="Footer Placeholder 3">
            <a:extLst>
              <a:ext uri="{FF2B5EF4-FFF2-40B4-BE49-F238E27FC236}">
                <a16:creationId xmlns:a16="http://schemas.microsoft.com/office/drawing/2014/main" id="{B298EE6A-69BD-4C5B-BD29-D8BCF351D4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88D54-A8A5-491E-858C-4CB2BC475D67}"/>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15219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CD4-E04E-4905-BCE5-E7924D3019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68C43-6509-4CCE-9B27-0C65B74063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985FB9-610A-46CF-BDAF-325A852EF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291C1C-0565-4D4C-B0B0-A1F679793FBC}"/>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6" name="Footer Placeholder 5">
            <a:extLst>
              <a:ext uri="{FF2B5EF4-FFF2-40B4-BE49-F238E27FC236}">
                <a16:creationId xmlns:a16="http://schemas.microsoft.com/office/drawing/2014/main" id="{0F9B9F6A-9572-4B60-8CFB-C5DDC0F1C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91CE12-964F-4CD8-9F9B-5C9609470009}"/>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1199749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5214B-75E8-40E9-A7AD-85601865F6B5}"/>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3" name="Footer Placeholder 2">
            <a:extLst>
              <a:ext uri="{FF2B5EF4-FFF2-40B4-BE49-F238E27FC236}">
                <a16:creationId xmlns:a16="http://schemas.microsoft.com/office/drawing/2014/main" id="{4FEA515A-BE7C-462B-AC2B-113BA06904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3E689F-9023-4041-9DB0-B57FC01DFB59}"/>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1374614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C63A-62D4-43A3-9C2B-B84369800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AF88B0-8790-4072-80F2-055A4DF78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F60385-2F66-4254-81FC-983ED3F59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E87D44-2260-45E4-96EF-9BCF1219ADC3}"/>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6" name="Footer Placeholder 5">
            <a:extLst>
              <a:ext uri="{FF2B5EF4-FFF2-40B4-BE49-F238E27FC236}">
                <a16:creationId xmlns:a16="http://schemas.microsoft.com/office/drawing/2014/main" id="{31D6C9CD-01B0-4B3F-8BC1-70FDC9CC7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0327D7-2266-45AB-833B-BA171F1774D0}"/>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212084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7DA9-02F1-4F9B-A9C7-6C46AF915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4838DB-EEFE-40FC-991A-10BAEA523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12873A-CFBF-4EC4-9370-D7E312DE2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A545D-2488-4FDB-850F-63D6D75BE100}"/>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6" name="Footer Placeholder 5">
            <a:extLst>
              <a:ext uri="{FF2B5EF4-FFF2-40B4-BE49-F238E27FC236}">
                <a16:creationId xmlns:a16="http://schemas.microsoft.com/office/drawing/2014/main" id="{0E2CDAF2-084C-4020-88C7-6E75F53D7F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C1976-C178-4A21-8CB5-1A14DD6A9C45}"/>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1496075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CD56-1000-4018-8079-4C9BEB90DA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301F95-794C-4037-ABB3-B9DB085385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BB7022-303F-4F40-9698-D87A9FE7C552}"/>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BB608C9D-09C2-4987-81A4-532AA97B1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BB4CB-907C-4165-818F-DB388F8BDD54}"/>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4130027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9AB04-6B48-45D0-815B-B54FA26650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22FED-59D4-42FE-8240-234FA1B8A9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A0AE9-9A3D-43A9-BEB7-5466B1AF4AC1}"/>
              </a:ext>
            </a:extLst>
          </p:cNvPr>
          <p:cNvSpPr>
            <a:spLocks noGrp="1"/>
          </p:cNvSpPr>
          <p:nvPr>
            <p:ph type="dt" sz="half" idx="10"/>
          </p:nvPr>
        </p:nvSpPr>
        <p:spPr/>
        <p:txBody>
          <a:body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8EB3CC2E-4322-4011-9E8A-50022A9AA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E6703-22FA-44BB-8538-11705A7C661E}"/>
              </a:ext>
            </a:extLst>
          </p:cNvPr>
          <p:cNvSpPr>
            <a:spLocks noGrp="1"/>
          </p:cNvSpPr>
          <p:nvPr>
            <p:ph type="sldNum" sz="quarter" idx="12"/>
          </p:nvPr>
        </p:nvSpPr>
        <p:spPr/>
        <p:txBody>
          <a:bodyPr/>
          <a:lstStyle/>
          <a:p>
            <a:fld id="{223F9FD7-78F6-412B-A09D-F748AF1554EA}" type="slidenum">
              <a:rPr lang="en-GB" smtClean="0"/>
              <a:t>‹#›</a:t>
            </a:fld>
            <a:endParaRPr lang="en-GB"/>
          </a:p>
        </p:txBody>
      </p:sp>
    </p:spTree>
    <p:extLst>
      <p:ext uri="{BB962C8B-B14F-4D97-AF65-F5344CB8AC3E}">
        <p14:creationId xmlns:p14="http://schemas.microsoft.com/office/powerpoint/2010/main" val="3444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BC01-6B81-4875-B9BC-1974093245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B0D856-572D-4D3E-A7F6-D2DC89622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254D6-FA25-4B4B-B161-4DA78605E4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4F5383-C300-4029-A23F-C28F0F538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991678-3048-4106-9F4B-E60920966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E53B2D-BEBB-45E5-A7E0-3DE435590222}"/>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8" name="Footer Placeholder 7">
            <a:extLst>
              <a:ext uri="{FF2B5EF4-FFF2-40B4-BE49-F238E27FC236}">
                <a16:creationId xmlns:a16="http://schemas.microsoft.com/office/drawing/2014/main" id="{2105E389-42CA-4100-8B88-975C2A6955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68AE97-C10F-468C-A802-5B28140D750A}"/>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393090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41F3-8B0F-416D-9327-28562608F8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B3020-34FC-44BE-A57A-98EAC6487777}"/>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4" name="Footer Placeholder 3">
            <a:extLst>
              <a:ext uri="{FF2B5EF4-FFF2-40B4-BE49-F238E27FC236}">
                <a16:creationId xmlns:a16="http://schemas.microsoft.com/office/drawing/2014/main" id="{7D26D930-CF02-44AE-AB9B-6250BEF25A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134236-8EA6-472B-BFB8-DEA429CCDFC2}"/>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266558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87F34-94A4-4D46-8EF4-21D504E8F0CF}"/>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3" name="Footer Placeholder 2">
            <a:extLst>
              <a:ext uri="{FF2B5EF4-FFF2-40B4-BE49-F238E27FC236}">
                <a16:creationId xmlns:a16="http://schemas.microsoft.com/office/drawing/2014/main" id="{AF80C69B-84FE-4B80-A9A1-1F3F1DCE9C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7B06E5-441D-4E8E-BACE-00BD78798A73}"/>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205142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E3F1-6821-4908-8B30-205DBE515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7786EA-D8C3-42BE-A086-0E02FEC97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F4C249-F450-4E56-8763-49189ED3A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BFCD3-4D14-49DE-BB7B-5D18B3387E4B}"/>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6" name="Footer Placeholder 5">
            <a:extLst>
              <a:ext uri="{FF2B5EF4-FFF2-40B4-BE49-F238E27FC236}">
                <a16:creationId xmlns:a16="http://schemas.microsoft.com/office/drawing/2014/main" id="{7C7B2B4C-C968-4DE6-83D4-6006C27FA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C01A8A-9B0D-4423-97F9-271EE869936D}"/>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173936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9D95-C613-41E1-85BF-C82AE0546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E1AEF2-C666-480C-849C-A5C2A1719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6A9F43-323A-4CD1-A1A4-3DC7D731E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48136-4655-49C6-B078-2859C1E9C917}"/>
              </a:ext>
            </a:extLst>
          </p:cNvPr>
          <p:cNvSpPr>
            <a:spLocks noGrp="1"/>
          </p:cNvSpPr>
          <p:nvPr>
            <p:ph type="dt" sz="half" idx="10"/>
          </p:nvPr>
        </p:nvSpPr>
        <p:spPr/>
        <p:txBody>
          <a:bodyPr/>
          <a:lstStyle/>
          <a:p>
            <a:fld id="{381F2EBE-0731-45CC-B174-23065157194F}" type="datetimeFigureOut">
              <a:rPr lang="en-GB" smtClean="0"/>
              <a:t>18/01/2022</a:t>
            </a:fld>
            <a:endParaRPr lang="en-GB"/>
          </a:p>
        </p:txBody>
      </p:sp>
      <p:sp>
        <p:nvSpPr>
          <p:cNvPr id="6" name="Footer Placeholder 5">
            <a:extLst>
              <a:ext uri="{FF2B5EF4-FFF2-40B4-BE49-F238E27FC236}">
                <a16:creationId xmlns:a16="http://schemas.microsoft.com/office/drawing/2014/main" id="{28C5B4DE-272E-451D-9AFF-B476EBDB02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56F8F5-D2DC-434F-AAD1-B831E92BFD10}"/>
              </a:ext>
            </a:extLst>
          </p:cNvPr>
          <p:cNvSpPr>
            <a:spLocks noGrp="1"/>
          </p:cNvSpPr>
          <p:nvPr>
            <p:ph type="sldNum" sz="quarter" idx="12"/>
          </p:nvPr>
        </p:nvSpPr>
        <p:spPr/>
        <p:txBody>
          <a:bodyPr/>
          <a:lstStyle/>
          <a:p>
            <a:fld id="{EDFFA1AA-2A4D-4966-B0D1-E2BC67A669B6}" type="slidenum">
              <a:rPr lang="en-GB" smtClean="0"/>
              <a:t>‹#›</a:t>
            </a:fld>
            <a:endParaRPr lang="en-GB"/>
          </a:p>
        </p:txBody>
      </p:sp>
    </p:spTree>
    <p:extLst>
      <p:ext uri="{BB962C8B-B14F-4D97-AF65-F5344CB8AC3E}">
        <p14:creationId xmlns:p14="http://schemas.microsoft.com/office/powerpoint/2010/main" val="401663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CD324A-E451-4F82-AFB6-F80D6A4FE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C3A9A2-595A-4A5E-A008-F795C4F09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F5AB9-7A1D-4AAF-A09F-7295C48C9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F2EBE-0731-45CC-B174-23065157194F}" type="datetimeFigureOut">
              <a:rPr lang="en-GB" smtClean="0"/>
              <a:t>18/01/2022</a:t>
            </a:fld>
            <a:endParaRPr lang="en-GB"/>
          </a:p>
        </p:txBody>
      </p:sp>
      <p:sp>
        <p:nvSpPr>
          <p:cNvPr id="5" name="Footer Placeholder 4">
            <a:extLst>
              <a:ext uri="{FF2B5EF4-FFF2-40B4-BE49-F238E27FC236}">
                <a16:creationId xmlns:a16="http://schemas.microsoft.com/office/drawing/2014/main" id="{C986737C-2B5D-4FCA-BF93-BB340ED34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A24C72-E5A0-40C9-A2A1-FBDB94960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FA1AA-2A4D-4966-B0D1-E2BC67A669B6}" type="slidenum">
              <a:rPr lang="en-GB" smtClean="0"/>
              <a:t>‹#›</a:t>
            </a:fld>
            <a:endParaRPr lang="en-GB"/>
          </a:p>
        </p:txBody>
      </p:sp>
    </p:spTree>
    <p:extLst>
      <p:ext uri="{BB962C8B-B14F-4D97-AF65-F5344CB8AC3E}">
        <p14:creationId xmlns:p14="http://schemas.microsoft.com/office/powerpoint/2010/main" val="10289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69BCC-57A5-4529-A64B-719BB4DE3638}" type="datetimeFigureOut">
              <a:rPr lang="en-GB" smtClean="0"/>
              <a:t>18/01/2022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63CF-E721-4782-BF2D-2075E38E42CB}" type="slidenum">
              <a:rPr lang="en-GB" smtClean="0"/>
              <a:t>‹#›</a:t>
            </a:fld>
            <a:endParaRPr lang="en-GB"/>
          </a:p>
        </p:txBody>
      </p:sp>
    </p:spTree>
    <p:extLst>
      <p:ext uri="{BB962C8B-B14F-4D97-AF65-F5344CB8AC3E}">
        <p14:creationId xmlns:p14="http://schemas.microsoft.com/office/powerpoint/2010/main" val="78681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58040-62AC-4CBC-81B5-E9B5084CAD47}" type="datetime1">
              <a:rPr lang="en-GB" smtClean="0"/>
              <a:t>18/01/2022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63CF-E721-4782-BF2D-2075E38E42CB}" type="slidenum">
              <a:rPr lang="en-GB" smtClean="0"/>
              <a:t>‹#›</a:t>
            </a:fld>
            <a:endParaRPr lang="en-GB"/>
          </a:p>
        </p:txBody>
      </p:sp>
    </p:spTree>
    <p:extLst>
      <p:ext uri="{BB962C8B-B14F-4D97-AF65-F5344CB8AC3E}">
        <p14:creationId xmlns:p14="http://schemas.microsoft.com/office/powerpoint/2010/main" val="3543598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BA4D9-A844-4CE7-9C58-0FE2D0E33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E257BA-EEAD-444B-928E-F44B4D596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5FE27-B60D-421F-A40C-1C507F3A2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F4205-5179-4547-8B09-C9AB44F7D37A}" type="datetimeFigureOut">
              <a:rPr lang="en-GB" smtClean="0"/>
              <a:t>18/01/2022</a:t>
            </a:fld>
            <a:endParaRPr lang="en-GB"/>
          </a:p>
        </p:txBody>
      </p:sp>
      <p:sp>
        <p:nvSpPr>
          <p:cNvPr id="5" name="Footer Placeholder 4">
            <a:extLst>
              <a:ext uri="{FF2B5EF4-FFF2-40B4-BE49-F238E27FC236}">
                <a16:creationId xmlns:a16="http://schemas.microsoft.com/office/drawing/2014/main" id="{3279086D-EF43-4688-A60D-23E4D4A9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2078D7-5EAB-40FE-BEA7-EAAEBD146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F9FD7-78F6-412B-A09D-F748AF1554EA}" type="slidenum">
              <a:rPr lang="en-GB" smtClean="0"/>
              <a:t>‹#›</a:t>
            </a:fld>
            <a:endParaRPr lang="en-GB"/>
          </a:p>
        </p:txBody>
      </p:sp>
    </p:spTree>
    <p:extLst>
      <p:ext uri="{BB962C8B-B14F-4D97-AF65-F5344CB8AC3E}">
        <p14:creationId xmlns:p14="http://schemas.microsoft.com/office/powerpoint/2010/main" val="41744896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tel.com/content/dam/www/program/education/us/en/documents/project-design/strategies/dep-question-socratic.pdf" TargetMode="External"/><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9985-399F-4174-930D-87B5E240E9B3}"/>
              </a:ext>
            </a:extLst>
          </p:cNvPr>
          <p:cNvSpPr>
            <a:spLocks noGrp="1"/>
          </p:cNvSpPr>
          <p:nvPr>
            <p:ph type="ctrTitle"/>
          </p:nvPr>
        </p:nvSpPr>
        <p:spPr>
          <a:xfrm>
            <a:off x="1724025" y="361949"/>
            <a:ext cx="9144000" cy="1909763"/>
          </a:xfrm>
        </p:spPr>
        <p:txBody>
          <a:bodyPr/>
          <a:lstStyle/>
          <a:p>
            <a:r>
              <a:rPr lang="en-GB" dirty="0"/>
              <a:t>Great Teaching </a:t>
            </a:r>
            <a:br>
              <a:rPr lang="en-GB" dirty="0"/>
            </a:br>
            <a:r>
              <a:rPr lang="en-GB" dirty="0"/>
              <a:t>Session 3</a:t>
            </a:r>
          </a:p>
        </p:txBody>
      </p:sp>
      <p:sp>
        <p:nvSpPr>
          <p:cNvPr id="3" name="Subtitle 2">
            <a:extLst>
              <a:ext uri="{FF2B5EF4-FFF2-40B4-BE49-F238E27FC236}">
                <a16:creationId xmlns:a16="http://schemas.microsoft.com/office/drawing/2014/main" id="{A902FF45-30C5-4682-B113-EA48FDA0F30E}"/>
              </a:ext>
            </a:extLst>
          </p:cNvPr>
          <p:cNvSpPr>
            <a:spLocks noGrp="1"/>
          </p:cNvSpPr>
          <p:nvPr>
            <p:ph type="subTitle" idx="1"/>
          </p:nvPr>
        </p:nvSpPr>
        <p:spPr>
          <a:xfrm>
            <a:off x="1828800" y="2686685"/>
            <a:ext cx="9144000" cy="1655762"/>
          </a:xfrm>
        </p:spPr>
        <p:txBody>
          <a:bodyPr/>
          <a:lstStyle/>
          <a:p>
            <a:r>
              <a:rPr lang="en-GB" dirty="0"/>
              <a:t>Questioning for learning</a:t>
            </a:r>
          </a:p>
          <a:p>
            <a:r>
              <a:rPr lang="en-GB" dirty="0"/>
              <a:t>17</a:t>
            </a:r>
            <a:r>
              <a:rPr lang="en-GB" baseline="30000" dirty="0"/>
              <a:t>th</a:t>
            </a:r>
            <a:r>
              <a:rPr lang="en-GB" dirty="0"/>
              <a:t> January 2022 </a:t>
            </a:r>
          </a:p>
        </p:txBody>
      </p:sp>
      <p:pic>
        <p:nvPicPr>
          <p:cNvPr id="5" name="Picture 4">
            <a:extLst>
              <a:ext uri="{FF2B5EF4-FFF2-40B4-BE49-F238E27FC236}">
                <a16:creationId xmlns:a16="http://schemas.microsoft.com/office/drawing/2014/main" id="{8878B501-3ADF-46C1-AC27-6D790B797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6" y="3807530"/>
            <a:ext cx="5249053" cy="2926645"/>
          </a:xfrm>
          <a:prstGeom prst="rect">
            <a:avLst/>
          </a:prstGeom>
        </p:spPr>
      </p:pic>
      <p:pic>
        <p:nvPicPr>
          <p:cNvPr id="7" name="Picture 6">
            <a:extLst>
              <a:ext uri="{FF2B5EF4-FFF2-40B4-BE49-F238E27FC236}">
                <a16:creationId xmlns:a16="http://schemas.microsoft.com/office/drawing/2014/main" id="{CA9882DA-F6A4-410F-82BE-4BEF2D25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1784091"/>
            <a:ext cx="3448829" cy="4950084"/>
          </a:xfrm>
          <a:prstGeom prst="rect">
            <a:avLst/>
          </a:prstGeom>
        </p:spPr>
      </p:pic>
    </p:spTree>
    <p:extLst>
      <p:ext uri="{BB962C8B-B14F-4D97-AF65-F5344CB8AC3E}">
        <p14:creationId xmlns:p14="http://schemas.microsoft.com/office/powerpoint/2010/main" val="205620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 Steps For Metacognition In The Classroom: Practical Maths Strategies">
            <a:extLst>
              <a:ext uri="{FF2B5EF4-FFF2-40B4-BE49-F238E27FC236}">
                <a16:creationId xmlns:a16="http://schemas.microsoft.com/office/drawing/2014/main" id="{88D231A5-9D6E-44BE-A540-C68616D9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3" y="0"/>
            <a:ext cx="130628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004575-A5AE-4B44-ABFD-251C41D84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9" y="154055"/>
            <a:ext cx="5355301" cy="4027420"/>
          </a:xfrm>
          <a:prstGeom prst="rect">
            <a:avLst/>
          </a:prstGeom>
        </p:spPr>
      </p:pic>
      <p:pic>
        <p:nvPicPr>
          <p:cNvPr id="4" name="Picture 3">
            <a:extLst>
              <a:ext uri="{FF2B5EF4-FFF2-40B4-BE49-F238E27FC236}">
                <a16:creationId xmlns:a16="http://schemas.microsoft.com/office/drawing/2014/main" id="{1846C9A0-34AC-4EA1-BAE9-22348C964DA9}"/>
              </a:ext>
            </a:extLst>
          </p:cNvPr>
          <p:cNvPicPr>
            <a:picLocks noChangeAspect="1"/>
          </p:cNvPicPr>
          <p:nvPr/>
        </p:nvPicPr>
        <p:blipFill rotWithShape="1">
          <a:blip r:embed="rId4">
            <a:extLst>
              <a:ext uri="{28A0092B-C50C-407E-A947-70E740481C1C}">
                <a14:useLocalDpi xmlns:a14="http://schemas.microsoft.com/office/drawing/2010/main" val="0"/>
              </a:ext>
            </a:extLst>
          </a:blip>
          <a:srcRect l="2654" t="4745" r="6251"/>
          <a:stretch/>
        </p:blipFill>
        <p:spPr>
          <a:xfrm>
            <a:off x="5934075" y="4393003"/>
            <a:ext cx="6648450" cy="2277013"/>
          </a:xfrm>
          <a:prstGeom prst="rect">
            <a:avLst/>
          </a:prstGeom>
          <a:ln>
            <a:solidFill>
              <a:schemeClr val="accent1"/>
            </a:solidFill>
          </a:ln>
        </p:spPr>
      </p:pic>
    </p:spTree>
    <p:extLst>
      <p:ext uri="{BB962C8B-B14F-4D97-AF65-F5344CB8AC3E}">
        <p14:creationId xmlns:p14="http://schemas.microsoft.com/office/powerpoint/2010/main" val="349315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74B96-6623-4D9B-AF54-745A80592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1011526"/>
            <a:ext cx="7116369" cy="5810250"/>
          </a:xfrm>
          <a:prstGeom prst="rect">
            <a:avLst/>
          </a:prstGeom>
          <a:ln>
            <a:solidFill>
              <a:schemeClr val="accent1"/>
            </a:solidFill>
          </a:ln>
        </p:spPr>
      </p:pic>
      <p:pic>
        <p:nvPicPr>
          <p:cNvPr id="4" name="Picture 3">
            <a:extLst>
              <a:ext uri="{FF2B5EF4-FFF2-40B4-BE49-F238E27FC236}">
                <a16:creationId xmlns:a16="http://schemas.microsoft.com/office/drawing/2014/main" id="{B9A05110-DB27-4B47-932F-4C49AC25A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616" y="1047750"/>
            <a:ext cx="4330520" cy="5774026"/>
          </a:xfrm>
          <a:prstGeom prst="rect">
            <a:avLst/>
          </a:prstGeom>
          <a:ln>
            <a:solidFill>
              <a:schemeClr val="accent1"/>
            </a:solidFill>
          </a:ln>
        </p:spPr>
      </p:pic>
      <p:sp>
        <p:nvSpPr>
          <p:cNvPr id="5" name="TextBox 4">
            <a:extLst>
              <a:ext uri="{FF2B5EF4-FFF2-40B4-BE49-F238E27FC236}">
                <a16:creationId xmlns:a16="http://schemas.microsoft.com/office/drawing/2014/main" id="{C60D26E2-6A42-4D40-B8C2-552756FF8B29}"/>
              </a:ext>
            </a:extLst>
          </p:cNvPr>
          <p:cNvSpPr txBox="1"/>
          <p:nvPr/>
        </p:nvSpPr>
        <p:spPr>
          <a:xfrm>
            <a:off x="423861" y="15794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2001                                             2021           </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950ABA6-9967-4799-A24E-BBB9C3B6B565}"/>
              </a:ext>
            </a:extLst>
          </p:cNvPr>
          <p:cNvSpPr txBox="1"/>
          <p:nvPr/>
        </p:nvSpPr>
        <p:spPr>
          <a:xfrm>
            <a:off x="7553325" y="6484612"/>
            <a:ext cx="401955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https://bennewmark.wordpress.com/2017/10/07/ten-principles-for-great-explict-teaching/</a:t>
            </a:r>
          </a:p>
        </p:txBody>
      </p:sp>
    </p:spTree>
    <p:extLst>
      <p:ext uri="{BB962C8B-B14F-4D97-AF65-F5344CB8AC3E}">
        <p14:creationId xmlns:p14="http://schemas.microsoft.com/office/powerpoint/2010/main" val="85660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Revisiting the periodic table| Questioning</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F0F9C78-201D-4C5E-AAC6-CA601F90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71" y="2876548"/>
            <a:ext cx="11642457" cy="1085825"/>
          </a:xfrm>
          <a:prstGeom prst="rect">
            <a:avLst/>
          </a:prstGeom>
        </p:spPr>
      </p:pic>
    </p:spTree>
    <p:extLst>
      <p:ext uri="{BB962C8B-B14F-4D97-AF65-F5344CB8AC3E}">
        <p14:creationId xmlns:p14="http://schemas.microsoft.com/office/powerpoint/2010/main" val="223427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Calibri" panose="020F0502020204030204"/>
                <a:ea typeface="+mn-ea"/>
                <a:cs typeface="+mn-cs"/>
              </a:rPr>
              <a:t>Fertile questions</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Are you asking the right questions? Are you listening for the replies?</a:t>
            </a:r>
          </a:p>
        </p:txBody>
      </p:sp>
      <p:pic>
        <p:nvPicPr>
          <p:cNvPr id="4098" name="Picture 2" descr="pedagogy curriculum">
            <a:extLst>
              <a:ext uri="{FF2B5EF4-FFF2-40B4-BE49-F238E27FC236}">
                <a16:creationId xmlns:a16="http://schemas.microsoft.com/office/drawing/2014/main" id="{05128D76-2A63-4107-8A8A-BD1D1105D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902917"/>
            <a:ext cx="6118052" cy="3440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648DEE-49A9-4757-BF7C-AF37C27102DD}"/>
              </a:ext>
            </a:extLst>
          </p:cNvPr>
          <p:cNvSpPr txBox="1"/>
          <p:nvPr/>
        </p:nvSpPr>
        <p:spPr>
          <a:xfrm>
            <a:off x="6562725" y="1614011"/>
            <a:ext cx="521970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22222"/>
                </a:solidFill>
                <a:effectLst/>
                <a:uLnTx/>
                <a:uFillTx/>
                <a:latin typeface="Effra"/>
                <a:ea typeface="+mn-ea"/>
                <a:cs typeface="+mn-cs"/>
              </a:rPr>
              <a:t>The word "curriculum" derives, ultimately, from a word meaning "a route of a race".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22222"/>
                </a:solidFill>
                <a:effectLst/>
                <a:uLnTx/>
                <a:uFillTx/>
                <a:latin typeface="Effra"/>
                <a:ea typeface="+mn-ea"/>
                <a:cs typeface="+mn-cs"/>
              </a:rPr>
              <a:t>A curriculum worthy of the name should, therefore, </a:t>
            </a:r>
            <a:r>
              <a:rPr kumimoji="0" lang="en-GB" sz="2800" b="1" i="0" u="none" strike="noStrike" kern="1200" cap="none" spc="0" normalizeH="0" baseline="0" noProof="0" dirty="0">
                <a:ln>
                  <a:noFill/>
                </a:ln>
                <a:solidFill>
                  <a:srgbClr val="222222"/>
                </a:solidFill>
                <a:effectLst/>
                <a:uLnTx/>
                <a:uFillTx/>
                <a:latin typeface="Effra"/>
                <a:ea typeface="+mn-ea"/>
                <a:cs typeface="+mn-cs"/>
              </a:rPr>
              <a:t>take you on a journey </a:t>
            </a:r>
            <a:r>
              <a:rPr kumimoji="0" lang="en-GB" sz="2800" b="0" i="0" u="none" strike="noStrike" kern="1200" cap="none" spc="0" normalizeH="0" baseline="0" noProof="0" dirty="0">
                <a:ln>
                  <a:noFill/>
                </a:ln>
                <a:solidFill>
                  <a:srgbClr val="222222"/>
                </a:solidFill>
                <a:effectLst/>
                <a:uLnTx/>
                <a:uFillTx/>
                <a:latin typeface="Effra"/>
                <a:ea typeface="+mn-ea"/>
                <a:cs typeface="+mn-cs"/>
              </a:rPr>
              <a:t>from A to B; it </a:t>
            </a:r>
            <a:r>
              <a:rPr kumimoji="0" lang="en-GB" sz="2800" b="1" i="0" u="none" strike="noStrike" kern="1200" cap="none" spc="0" normalizeH="0" baseline="0" noProof="0" dirty="0">
                <a:ln>
                  <a:noFill/>
                </a:ln>
                <a:solidFill>
                  <a:srgbClr val="222222"/>
                </a:solidFill>
                <a:effectLst/>
                <a:uLnTx/>
                <a:uFillTx/>
                <a:latin typeface="Effra"/>
                <a:ea typeface="+mn-ea"/>
                <a:cs typeface="+mn-cs"/>
              </a:rPr>
              <a:t>shouldn’t be a collection of topics, texts and historical periods</a:t>
            </a:r>
            <a:r>
              <a:rPr kumimoji="0" lang="en-GB" sz="2800" b="0" i="0" u="none" strike="noStrike" kern="1200" cap="none" spc="0" normalizeH="0" baseline="0" noProof="0" dirty="0">
                <a:ln>
                  <a:noFill/>
                </a:ln>
                <a:solidFill>
                  <a:srgbClr val="222222"/>
                </a:solidFill>
                <a:effectLst/>
                <a:uLnTx/>
                <a:uFillTx/>
                <a:latin typeface="Effra"/>
                <a:ea typeface="+mn-ea"/>
                <a:cs typeface="+mn-cs"/>
              </a:rPr>
              <a:t> that you encounter during your time in school.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9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Calibri" panose="020F0502020204030204"/>
                <a:ea typeface="+mn-ea"/>
                <a:cs typeface="+mn-cs"/>
              </a:rPr>
              <a:t>Fertile questions</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Are you asking the right questions? Are you listening for the replies?</a:t>
            </a:r>
          </a:p>
        </p:txBody>
      </p:sp>
      <p:pic>
        <p:nvPicPr>
          <p:cNvPr id="4098" name="Picture 2" descr="pedagogy curriculum">
            <a:extLst>
              <a:ext uri="{FF2B5EF4-FFF2-40B4-BE49-F238E27FC236}">
                <a16:creationId xmlns:a16="http://schemas.microsoft.com/office/drawing/2014/main" id="{05128D76-2A63-4107-8A8A-BD1D1105D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307" y="2913634"/>
            <a:ext cx="1832836" cy="10307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03D7AE-6F2F-4D69-B819-40CD5919C66C}"/>
              </a:ext>
            </a:extLst>
          </p:cNvPr>
          <p:cNvSpPr txBox="1"/>
          <p:nvPr/>
        </p:nvSpPr>
        <p:spPr>
          <a:xfrm>
            <a:off x="100012" y="1209586"/>
            <a:ext cx="114061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open</a:t>
            </a:r>
            <a:br>
              <a:rPr kumimoji="0" lang="en-GB" sz="16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more than one possible answer to the question. This is not to say that some answers to it won’t be wrong</a:t>
            </a:r>
            <a:r>
              <a:rPr kumimoji="0" lang="en-GB" sz="1600" b="0" i="1" u="none" strike="noStrike" kern="1200" cap="none" spc="0" normalizeH="0" baseline="0" noProof="0" dirty="0">
                <a:ln>
                  <a:noFill/>
                </a:ln>
                <a:solidFill>
                  <a:srgbClr val="222222"/>
                </a:solidFill>
                <a:effectLst/>
                <a:uLnTx/>
                <a:uFillTx/>
                <a:latin typeface="Effra"/>
                <a:ea typeface="+mn-ea"/>
                <a:cs typeface="+mn-cs"/>
              </a:rPr>
              <a:t>,</a:t>
            </a:r>
            <a:r>
              <a:rPr kumimoji="0" lang="en-GB" sz="1600" b="0" i="0" u="none" strike="noStrike" kern="1200" cap="none" spc="0" normalizeH="0" baseline="0" noProof="0" dirty="0">
                <a:ln>
                  <a:noFill/>
                </a:ln>
                <a:solidFill>
                  <a:srgbClr val="222222"/>
                </a:solidFill>
                <a:effectLst/>
                <a:uLnTx/>
                <a:uFillTx/>
                <a:latin typeface="Effra"/>
                <a:ea typeface="+mn-ea"/>
                <a:cs typeface="+mn-cs"/>
              </a:rPr>
              <a:t> but it should be more complex than a simple yes or no. </a:t>
            </a:r>
          </a:p>
        </p:txBody>
      </p:sp>
      <p:sp>
        <p:nvSpPr>
          <p:cNvPr id="9" name="TextBox 8">
            <a:extLst>
              <a:ext uri="{FF2B5EF4-FFF2-40B4-BE49-F238E27FC236}">
                <a16:creationId xmlns:a16="http://schemas.microsoft.com/office/drawing/2014/main" id="{781E7A4E-C5A5-43C2-A5B6-A92088ED20EE}"/>
              </a:ext>
            </a:extLst>
          </p:cNvPr>
          <p:cNvSpPr txBox="1"/>
          <p:nvPr/>
        </p:nvSpPr>
        <p:spPr>
          <a:xfrm>
            <a:off x="100012" y="2167445"/>
            <a:ext cx="118824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undermining</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Misconceptions should be challenged by answering this question. It should make the pupil think in a new way about the topic and go beyond their everyday knowledge. </a:t>
            </a:r>
          </a:p>
        </p:txBody>
      </p:sp>
      <p:sp>
        <p:nvSpPr>
          <p:cNvPr id="11" name="TextBox 10">
            <a:extLst>
              <a:ext uri="{FF2B5EF4-FFF2-40B4-BE49-F238E27FC236}">
                <a16:creationId xmlns:a16="http://schemas.microsoft.com/office/drawing/2014/main" id="{AB13DBB4-6460-4CEA-A9E8-A229208C5B01}"/>
              </a:ext>
            </a:extLst>
          </p:cNvPr>
          <p:cNvSpPr txBox="1"/>
          <p:nvPr/>
        </p:nvSpPr>
        <p:spPr>
          <a:xfrm>
            <a:off x="100009" y="3029220"/>
            <a:ext cx="1079658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rich</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should be based on powerful knowledge that needs to be researched and thought about from multiple angles. </a:t>
            </a:r>
          </a:p>
        </p:txBody>
      </p:sp>
      <p:sp>
        <p:nvSpPr>
          <p:cNvPr id="14" name="TextBox 13">
            <a:extLst>
              <a:ext uri="{FF2B5EF4-FFF2-40B4-BE49-F238E27FC236}">
                <a16:creationId xmlns:a16="http://schemas.microsoft.com/office/drawing/2014/main" id="{2F62506B-79B5-4B41-BE6C-CA14CCDED88D}"/>
              </a:ext>
            </a:extLst>
          </p:cNvPr>
          <p:cNvSpPr txBox="1"/>
          <p:nvPr/>
        </p:nvSpPr>
        <p:spPr>
          <a:xfrm>
            <a:off x="100011" y="3714574"/>
            <a:ext cx="1110512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connected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links to different parts of the discipline, as well as the potential to connect to their everyday knowledge. The fertile question may be a good opportunity to show the complexities of our subject and the fact that no topic stands in isolation just as no lesson does. </a:t>
            </a:r>
          </a:p>
        </p:txBody>
      </p:sp>
      <p:sp>
        <p:nvSpPr>
          <p:cNvPr id="16" name="TextBox 15">
            <a:extLst>
              <a:ext uri="{FF2B5EF4-FFF2-40B4-BE49-F238E27FC236}">
                <a16:creationId xmlns:a16="http://schemas.microsoft.com/office/drawing/2014/main" id="{7F13C08E-A5F5-4DDA-BA0A-5C1A1F1EB55F}"/>
              </a:ext>
            </a:extLst>
          </p:cNvPr>
          <p:cNvSpPr txBox="1"/>
          <p:nvPr/>
        </p:nvSpPr>
        <p:spPr>
          <a:xfrm>
            <a:off x="100009" y="4844749"/>
            <a:ext cx="1065371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charged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 question is likely to have an ethical dimension that deals with rights and wrongs, human rights or difficult decisions. </a:t>
            </a:r>
          </a:p>
        </p:txBody>
      </p:sp>
      <p:sp>
        <p:nvSpPr>
          <p:cNvPr id="17" name="TextBox 16">
            <a:extLst>
              <a:ext uri="{FF2B5EF4-FFF2-40B4-BE49-F238E27FC236}">
                <a16:creationId xmlns:a16="http://schemas.microsoft.com/office/drawing/2014/main" id="{982988FB-8113-4A92-B39D-717766AB1B84}"/>
              </a:ext>
            </a:extLst>
          </p:cNvPr>
          <p:cNvSpPr txBox="1"/>
          <p:nvPr/>
        </p:nvSpPr>
        <p:spPr>
          <a:xfrm>
            <a:off x="100009" y="5460302"/>
            <a:ext cx="1029176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practical</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needs to be within the ability of pupils to get hold of the information they need to answer the question. This information might well come from the teacher. But then you need to ensure that you can get hold of the information. </a:t>
            </a:r>
          </a:p>
        </p:txBody>
      </p:sp>
    </p:spTree>
    <p:extLst>
      <p:ext uri="{BB962C8B-B14F-4D97-AF65-F5344CB8AC3E}">
        <p14:creationId xmlns:p14="http://schemas.microsoft.com/office/powerpoint/2010/main" val="278675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Calibri" panose="020F0502020204030204"/>
                <a:ea typeface="+mn-ea"/>
                <a:cs typeface="+mn-cs"/>
              </a:rPr>
              <a:t>Fertile questions</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Are you asking the right questions? Are you listening for the replies?</a:t>
            </a:r>
          </a:p>
        </p:txBody>
      </p:sp>
      <p:pic>
        <p:nvPicPr>
          <p:cNvPr id="4098" name="Picture 2" descr="pedagogy curriculum">
            <a:extLst>
              <a:ext uri="{FF2B5EF4-FFF2-40B4-BE49-F238E27FC236}">
                <a16:creationId xmlns:a16="http://schemas.microsoft.com/office/drawing/2014/main" id="{05128D76-2A63-4107-8A8A-BD1D1105D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307" y="2913634"/>
            <a:ext cx="1832836" cy="10307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03D7AE-6F2F-4D69-B819-40CD5919C66C}"/>
              </a:ext>
            </a:extLst>
          </p:cNvPr>
          <p:cNvSpPr txBox="1"/>
          <p:nvPr/>
        </p:nvSpPr>
        <p:spPr>
          <a:xfrm>
            <a:off x="100012" y="1209586"/>
            <a:ext cx="114061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open</a:t>
            </a:r>
            <a:br>
              <a:rPr kumimoji="0" lang="en-GB" sz="16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more than one possible answer to the question. This is not to say that some answers to it won’t be wrong</a:t>
            </a:r>
            <a:r>
              <a:rPr kumimoji="0" lang="en-GB" sz="1600" b="0" i="1" u="none" strike="noStrike" kern="1200" cap="none" spc="0" normalizeH="0" baseline="0" noProof="0" dirty="0">
                <a:ln>
                  <a:noFill/>
                </a:ln>
                <a:solidFill>
                  <a:srgbClr val="222222"/>
                </a:solidFill>
                <a:effectLst/>
                <a:uLnTx/>
                <a:uFillTx/>
                <a:latin typeface="Effra"/>
                <a:ea typeface="+mn-ea"/>
                <a:cs typeface="+mn-cs"/>
              </a:rPr>
              <a:t>,</a:t>
            </a:r>
            <a:r>
              <a:rPr kumimoji="0" lang="en-GB" sz="1600" b="0" i="0" u="none" strike="noStrike" kern="1200" cap="none" spc="0" normalizeH="0" baseline="0" noProof="0" dirty="0">
                <a:ln>
                  <a:noFill/>
                </a:ln>
                <a:solidFill>
                  <a:srgbClr val="222222"/>
                </a:solidFill>
                <a:effectLst/>
                <a:uLnTx/>
                <a:uFillTx/>
                <a:latin typeface="Effra"/>
                <a:ea typeface="+mn-ea"/>
                <a:cs typeface="+mn-cs"/>
              </a:rPr>
              <a:t> but it should be more complex than a simple yes or no. </a:t>
            </a:r>
          </a:p>
        </p:txBody>
      </p:sp>
      <p:sp>
        <p:nvSpPr>
          <p:cNvPr id="9" name="TextBox 8">
            <a:extLst>
              <a:ext uri="{FF2B5EF4-FFF2-40B4-BE49-F238E27FC236}">
                <a16:creationId xmlns:a16="http://schemas.microsoft.com/office/drawing/2014/main" id="{781E7A4E-C5A5-43C2-A5B6-A92088ED20EE}"/>
              </a:ext>
            </a:extLst>
          </p:cNvPr>
          <p:cNvSpPr txBox="1"/>
          <p:nvPr/>
        </p:nvSpPr>
        <p:spPr>
          <a:xfrm>
            <a:off x="100012" y="2167445"/>
            <a:ext cx="118824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undermining</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Misconceptions should be challenged by answering this question. It should make the pupil think in a new way about the topic and go beyond their everyday knowledge. </a:t>
            </a:r>
          </a:p>
        </p:txBody>
      </p:sp>
      <p:sp>
        <p:nvSpPr>
          <p:cNvPr id="11" name="TextBox 10">
            <a:extLst>
              <a:ext uri="{FF2B5EF4-FFF2-40B4-BE49-F238E27FC236}">
                <a16:creationId xmlns:a16="http://schemas.microsoft.com/office/drawing/2014/main" id="{AB13DBB4-6460-4CEA-A9E8-A229208C5B01}"/>
              </a:ext>
            </a:extLst>
          </p:cNvPr>
          <p:cNvSpPr txBox="1"/>
          <p:nvPr/>
        </p:nvSpPr>
        <p:spPr>
          <a:xfrm>
            <a:off x="100009" y="3029220"/>
            <a:ext cx="1079658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rich</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should be based on powerful knowledge that needs to be researched and thought about from multiple angles. </a:t>
            </a:r>
          </a:p>
        </p:txBody>
      </p:sp>
      <p:sp>
        <p:nvSpPr>
          <p:cNvPr id="14" name="TextBox 13">
            <a:extLst>
              <a:ext uri="{FF2B5EF4-FFF2-40B4-BE49-F238E27FC236}">
                <a16:creationId xmlns:a16="http://schemas.microsoft.com/office/drawing/2014/main" id="{2F62506B-79B5-4B41-BE6C-CA14CCDED88D}"/>
              </a:ext>
            </a:extLst>
          </p:cNvPr>
          <p:cNvSpPr txBox="1"/>
          <p:nvPr/>
        </p:nvSpPr>
        <p:spPr>
          <a:xfrm>
            <a:off x="100011" y="3714574"/>
            <a:ext cx="1110512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connected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links to different parts of the discipline, as well as the potential to connect to their everyday knowledge. The fertile question may be a good opportunity to show the complexities of our subject and the fact that no topic stands in isolation just as no lesson does. </a:t>
            </a:r>
          </a:p>
        </p:txBody>
      </p:sp>
      <p:sp>
        <p:nvSpPr>
          <p:cNvPr id="16" name="TextBox 15">
            <a:extLst>
              <a:ext uri="{FF2B5EF4-FFF2-40B4-BE49-F238E27FC236}">
                <a16:creationId xmlns:a16="http://schemas.microsoft.com/office/drawing/2014/main" id="{7F13C08E-A5F5-4DDA-BA0A-5C1A1F1EB55F}"/>
              </a:ext>
            </a:extLst>
          </p:cNvPr>
          <p:cNvSpPr txBox="1"/>
          <p:nvPr/>
        </p:nvSpPr>
        <p:spPr>
          <a:xfrm>
            <a:off x="100009" y="4844749"/>
            <a:ext cx="1065371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charged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 question is likely to have an ethical dimension that deals with rights and wrongs, human rights or difficult decisions. </a:t>
            </a:r>
          </a:p>
        </p:txBody>
      </p:sp>
      <p:sp>
        <p:nvSpPr>
          <p:cNvPr id="17" name="TextBox 16">
            <a:extLst>
              <a:ext uri="{FF2B5EF4-FFF2-40B4-BE49-F238E27FC236}">
                <a16:creationId xmlns:a16="http://schemas.microsoft.com/office/drawing/2014/main" id="{982988FB-8113-4A92-B39D-717766AB1B84}"/>
              </a:ext>
            </a:extLst>
          </p:cNvPr>
          <p:cNvSpPr txBox="1"/>
          <p:nvPr/>
        </p:nvSpPr>
        <p:spPr>
          <a:xfrm>
            <a:off x="100009" y="5460302"/>
            <a:ext cx="1029176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practical</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needs to be within the ability of pupils to get hold of the information they need to answer the question. This information might well come from the teacher. But then you need to ensure that you can get hold of the information. </a:t>
            </a:r>
          </a:p>
        </p:txBody>
      </p:sp>
    </p:spTree>
    <p:extLst>
      <p:ext uri="{BB962C8B-B14F-4D97-AF65-F5344CB8AC3E}">
        <p14:creationId xmlns:p14="http://schemas.microsoft.com/office/powerpoint/2010/main" val="181965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Calibri" panose="020F0502020204030204"/>
                <a:ea typeface="+mn-ea"/>
                <a:cs typeface="+mn-cs"/>
              </a:rPr>
              <a:t>Fertile questions</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Are you asking the right questions? Are you listening for the replies?</a:t>
            </a:r>
          </a:p>
        </p:txBody>
      </p:sp>
      <p:pic>
        <p:nvPicPr>
          <p:cNvPr id="4098" name="Picture 2" descr="pedagogy curriculum">
            <a:extLst>
              <a:ext uri="{FF2B5EF4-FFF2-40B4-BE49-F238E27FC236}">
                <a16:creationId xmlns:a16="http://schemas.microsoft.com/office/drawing/2014/main" id="{05128D76-2A63-4107-8A8A-BD1D1105D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307" y="2913634"/>
            <a:ext cx="1832836" cy="10307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03D7AE-6F2F-4D69-B819-40CD5919C66C}"/>
              </a:ext>
            </a:extLst>
          </p:cNvPr>
          <p:cNvSpPr txBox="1"/>
          <p:nvPr/>
        </p:nvSpPr>
        <p:spPr>
          <a:xfrm>
            <a:off x="100012" y="1209586"/>
            <a:ext cx="1140618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open</a:t>
            </a:r>
            <a:br>
              <a:rPr kumimoji="0" lang="en-GB" sz="16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more than one possible answer to the question. This is not to say that some answers to it won’t be wrong</a:t>
            </a:r>
            <a:r>
              <a:rPr kumimoji="0" lang="en-GB" sz="1600" b="0" i="1" u="none" strike="noStrike" kern="1200" cap="none" spc="0" normalizeH="0" baseline="0" noProof="0" dirty="0">
                <a:ln>
                  <a:noFill/>
                </a:ln>
                <a:solidFill>
                  <a:srgbClr val="222222"/>
                </a:solidFill>
                <a:effectLst/>
                <a:uLnTx/>
                <a:uFillTx/>
                <a:latin typeface="Effra"/>
                <a:ea typeface="+mn-ea"/>
                <a:cs typeface="+mn-cs"/>
              </a:rPr>
              <a:t>,</a:t>
            </a:r>
            <a:r>
              <a:rPr kumimoji="0" lang="en-GB" sz="1600" b="0" i="0" u="none" strike="noStrike" kern="1200" cap="none" spc="0" normalizeH="0" baseline="0" noProof="0" dirty="0">
                <a:ln>
                  <a:noFill/>
                </a:ln>
                <a:solidFill>
                  <a:srgbClr val="222222"/>
                </a:solidFill>
                <a:effectLst/>
                <a:uLnTx/>
                <a:uFillTx/>
                <a:latin typeface="Effra"/>
                <a:ea typeface="+mn-ea"/>
                <a:cs typeface="+mn-cs"/>
              </a:rPr>
              <a:t> but it should be more complex than a simple yes or no. </a:t>
            </a:r>
          </a:p>
        </p:txBody>
      </p:sp>
      <p:sp>
        <p:nvSpPr>
          <p:cNvPr id="9" name="TextBox 8">
            <a:extLst>
              <a:ext uri="{FF2B5EF4-FFF2-40B4-BE49-F238E27FC236}">
                <a16:creationId xmlns:a16="http://schemas.microsoft.com/office/drawing/2014/main" id="{781E7A4E-C5A5-43C2-A5B6-A92088ED20EE}"/>
              </a:ext>
            </a:extLst>
          </p:cNvPr>
          <p:cNvSpPr txBox="1"/>
          <p:nvPr/>
        </p:nvSpPr>
        <p:spPr>
          <a:xfrm>
            <a:off x="100012" y="2167445"/>
            <a:ext cx="118824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undermining</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Misconceptions should be challenged by answering this question. It should make the pupil think in a new way about the topic and go beyond their everyday knowledge. </a:t>
            </a:r>
          </a:p>
        </p:txBody>
      </p:sp>
      <p:sp>
        <p:nvSpPr>
          <p:cNvPr id="11" name="TextBox 10">
            <a:extLst>
              <a:ext uri="{FF2B5EF4-FFF2-40B4-BE49-F238E27FC236}">
                <a16:creationId xmlns:a16="http://schemas.microsoft.com/office/drawing/2014/main" id="{AB13DBB4-6460-4CEA-A9E8-A229208C5B01}"/>
              </a:ext>
            </a:extLst>
          </p:cNvPr>
          <p:cNvSpPr txBox="1"/>
          <p:nvPr/>
        </p:nvSpPr>
        <p:spPr>
          <a:xfrm>
            <a:off x="100009" y="3029220"/>
            <a:ext cx="1079658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rich</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should be based on powerful knowledge that needs to be researched and thought about from multiple angles. </a:t>
            </a:r>
          </a:p>
        </p:txBody>
      </p:sp>
      <p:sp>
        <p:nvSpPr>
          <p:cNvPr id="14" name="TextBox 13">
            <a:extLst>
              <a:ext uri="{FF2B5EF4-FFF2-40B4-BE49-F238E27FC236}">
                <a16:creationId xmlns:a16="http://schemas.microsoft.com/office/drawing/2014/main" id="{2F62506B-79B5-4B41-BE6C-CA14CCDED88D}"/>
              </a:ext>
            </a:extLst>
          </p:cNvPr>
          <p:cNvSpPr txBox="1"/>
          <p:nvPr/>
        </p:nvSpPr>
        <p:spPr>
          <a:xfrm>
            <a:off x="100011" y="3714574"/>
            <a:ext cx="1110512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connected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There should be links to different parts of the discipline, as well as the potential to connect to their everyday knowledge. The fertile question may be a good opportunity to show the complexities of our subject and the fact that no topic stands in isolation just as no lesson does. </a:t>
            </a:r>
          </a:p>
        </p:txBody>
      </p:sp>
      <p:sp>
        <p:nvSpPr>
          <p:cNvPr id="16" name="TextBox 15">
            <a:extLst>
              <a:ext uri="{FF2B5EF4-FFF2-40B4-BE49-F238E27FC236}">
                <a16:creationId xmlns:a16="http://schemas.microsoft.com/office/drawing/2014/main" id="{7F13C08E-A5F5-4DDA-BA0A-5C1A1F1EB55F}"/>
              </a:ext>
            </a:extLst>
          </p:cNvPr>
          <p:cNvSpPr txBox="1"/>
          <p:nvPr/>
        </p:nvSpPr>
        <p:spPr>
          <a:xfrm>
            <a:off x="100009" y="4844749"/>
            <a:ext cx="10653716"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charged</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The question is likely to have an ethical dimension that deals with rights and wrongs, human rights or difficult decisions. </a:t>
            </a:r>
          </a:p>
        </p:txBody>
      </p:sp>
      <p:sp>
        <p:nvSpPr>
          <p:cNvPr id="17" name="TextBox 16">
            <a:extLst>
              <a:ext uri="{FF2B5EF4-FFF2-40B4-BE49-F238E27FC236}">
                <a16:creationId xmlns:a16="http://schemas.microsoft.com/office/drawing/2014/main" id="{982988FB-8113-4A92-B39D-717766AB1B84}"/>
              </a:ext>
            </a:extLst>
          </p:cNvPr>
          <p:cNvSpPr txBox="1"/>
          <p:nvPr/>
        </p:nvSpPr>
        <p:spPr>
          <a:xfrm>
            <a:off x="100009" y="5460302"/>
            <a:ext cx="1029176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22222"/>
                </a:solidFill>
                <a:effectLst/>
                <a:uLnTx/>
                <a:uFillTx/>
                <a:latin typeface="Effra"/>
                <a:ea typeface="+mn-ea"/>
                <a:cs typeface="+mn-cs"/>
              </a:rPr>
              <a:t>Be practical</a:t>
            </a:r>
            <a:br>
              <a:rPr kumimoji="0" lang="en-GB" sz="1800" b="0" i="0" u="none" strike="noStrike" kern="1200" cap="none" spc="0" normalizeH="0" baseline="0" noProof="0" dirty="0">
                <a:ln>
                  <a:noFill/>
                </a:ln>
                <a:solidFill>
                  <a:srgbClr val="222222"/>
                </a:solidFill>
                <a:effectLst/>
                <a:uLnTx/>
                <a:uFillTx/>
                <a:latin typeface="Effra"/>
                <a:ea typeface="+mn-ea"/>
                <a:cs typeface="+mn-cs"/>
              </a:rPr>
            </a:br>
            <a:r>
              <a:rPr kumimoji="0" lang="en-GB" sz="1600" b="0" i="0" u="none" strike="noStrike" kern="1200" cap="none" spc="0" normalizeH="0" baseline="0" noProof="0" dirty="0">
                <a:ln>
                  <a:noFill/>
                </a:ln>
                <a:solidFill>
                  <a:srgbClr val="222222"/>
                </a:solidFill>
                <a:effectLst/>
                <a:uLnTx/>
                <a:uFillTx/>
                <a:latin typeface="Effra"/>
                <a:ea typeface="+mn-ea"/>
                <a:cs typeface="+mn-cs"/>
              </a:rPr>
              <a:t>It needs to be within the ability of pupils to get hold of the information they need to answer the question. This information might well come from the teacher. But then you need to ensure that you can get hold of the information. </a:t>
            </a:r>
          </a:p>
        </p:txBody>
      </p:sp>
    </p:spTree>
    <p:extLst>
      <p:ext uri="{BB962C8B-B14F-4D97-AF65-F5344CB8AC3E}">
        <p14:creationId xmlns:p14="http://schemas.microsoft.com/office/powerpoint/2010/main" val="183610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C8D90-4369-43C4-87F4-4E48AB182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633"/>
            <a:ext cx="12192000" cy="6068734"/>
          </a:xfrm>
          <a:prstGeom prst="rect">
            <a:avLst/>
          </a:prstGeom>
        </p:spPr>
      </p:pic>
      <p:sp>
        <p:nvSpPr>
          <p:cNvPr id="5" name="TextBox 4">
            <a:extLst>
              <a:ext uri="{FF2B5EF4-FFF2-40B4-BE49-F238E27FC236}">
                <a16:creationId xmlns:a16="http://schemas.microsoft.com/office/drawing/2014/main" id="{F4E74330-FA19-46E0-AD6B-20F1F2FAB66E}"/>
              </a:ext>
            </a:extLst>
          </p:cNvPr>
          <p:cNvSpPr txBox="1"/>
          <p:nvPr/>
        </p:nvSpPr>
        <p:spPr>
          <a:xfrm>
            <a:off x="104775" y="6463367"/>
            <a:ext cx="120872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https://impact.chartered.college/article/doherty-skilful-questioning-beating-heart-pedagogy/</a:t>
            </a:r>
          </a:p>
        </p:txBody>
      </p:sp>
    </p:spTree>
    <p:extLst>
      <p:ext uri="{BB962C8B-B14F-4D97-AF65-F5344CB8AC3E}">
        <p14:creationId xmlns:p14="http://schemas.microsoft.com/office/powerpoint/2010/main" val="155619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Skilful Questioning | </a:t>
            </a:r>
            <a:r>
              <a:rPr lang="en-GB" sz="2800" dirty="0">
                <a:solidFill>
                  <a:srgbClr val="7030A0"/>
                </a:solidFill>
                <a:latin typeface="Calibri" panose="020F0502020204030204"/>
              </a:rPr>
              <a:t>The beating heart</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BCF134C-619B-4EF2-A478-5A9979D9F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1495424"/>
            <a:ext cx="10106657" cy="5128431"/>
          </a:xfrm>
          <a:prstGeom prst="rect">
            <a:avLst/>
          </a:prstGeom>
        </p:spPr>
      </p:pic>
    </p:spTree>
    <p:extLst>
      <p:ext uri="{BB962C8B-B14F-4D97-AF65-F5344CB8AC3E}">
        <p14:creationId xmlns:p14="http://schemas.microsoft.com/office/powerpoint/2010/main" val="286522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Skilful Questioning | </a:t>
            </a:r>
            <a:r>
              <a:rPr lang="en-GB" sz="2800" dirty="0">
                <a:solidFill>
                  <a:srgbClr val="7030A0"/>
                </a:solidFill>
                <a:latin typeface="Calibri" panose="020F0502020204030204"/>
              </a:rPr>
              <a:t>The beating heart</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01F076A-972A-41E3-8ACB-A35ED57F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318431"/>
            <a:ext cx="9239250" cy="5400675"/>
          </a:xfrm>
          <a:prstGeom prst="rect">
            <a:avLst/>
          </a:prstGeom>
        </p:spPr>
      </p:pic>
      <p:pic>
        <p:nvPicPr>
          <p:cNvPr id="6" name="Picture 5">
            <a:extLst>
              <a:ext uri="{FF2B5EF4-FFF2-40B4-BE49-F238E27FC236}">
                <a16:creationId xmlns:a16="http://schemas.microsoft.com/office/drawing/2014/main" id="{9D4A51D7-ADA2-41A4-8E74-8595D9A6E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3242169"/>
            <a:ext cx="2508250" cy="2821780"/>
          </a:xfrm>
          <a:prstGeom prst="rect">
            <a:avLst/>
          </a:prstGeom>
        </p:spPr>
      </p:pic>
    </p:spTree>
    <p:extLst>
      <p:ext uri="{BB962C8B-B14F-4D97-AF65-F5344CB8AC3E}">
        <p14:creationId xmlns:p14="http://schemas.microsoft.com/office/powerpoint/2010/main" val="125289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8F6194-8D1A-48F9-B5E8-901FEA68B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70558"/>
            <a:ext cx="10905066" cy="351688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60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Effective questioning | </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rPr>
              <a:t>Looking at the research </a:t>
            </a: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AECF21B-B0F2-4893-9A34-863F7F1E4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37" y="1481137"/>
            <a:ext cx="9991725" cy="4752975"/>
          </a:xfrm>
          <a:prstGeom prst="rect">
            <a:avLst/>
          </a:prstGeom>
          <a:ln>
            <a:solidFill>
              <a:schemeClr val="tx2"/>
            </a:solidFill>
          </a:ln>
        </p:spPr>
      </p:pic>
    </p:spTree>
    <p:extLst>
      <p:ext uri="{BB962C8B-B14F-4D97-AF65-F5344CB8AC3E}">
        <p14:creationId xmlns:p14="http://schemas.microsoft.com/office/powerpoint/2010/main" val="95502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Effective questioning | </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rPr>
              <a:t>Looking at the research </a:t>
            </a: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E5EFA40-3474-43C9-B7ED-8E7D89CD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575" y="1959866"/>
            <a:ext cx="3648075" cy="4104083"/>
          </a:xfrm>
          <a:prstGeom prst="rect">
            <a:avLst/>
          </a:prstGeom>
        </p:spPr>
      </p:pic>
      <p:pic>
        <p:nvPicPr>
          <p:cNvPr id="6" name="Picture 5">
            <a:extLst>
              <a:ext uri="{FF2B5EF4-FFF2-40B4-BE49-F238E27FC236}">
                <a16:creationId xmlns:a16="http://schemas.microsoft.com/office/drawing/2014/main" id="{19F0FC1C-4E40-423F-A4D7-18D208FC4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1" y="1336863"/>
            <a:ext cx="6381750" cy="5257062"/>
          </a:xfrm>
          <a:prstGeom prst="rect">
            <a:avLst/>
          </a:prstGeom>
          <a:ln>
            <a:solidFill>
              <a:schemeClr val="tx2"/>
            </a:solidFill>
          </a:ln>
        </p:spPr>
      </p:pic>
    </p:spTree>
    <p:extLst>
      <p:ext uri="{BB962C8B-B14F-4D97-AF65-F5344CB8AC3E}">
        <p14:creationId xmlns:p14="http://schemas.microsoft.com/office/powerpoint/2010/main" val="51104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8DF5B-80CC-4DD1-87E8-F8AFFA971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128057"/>
            <a:ext cx="11677650" cy="6601886"/>
          </a:xfrm>
          <a:prstGeom prst="rect">
            <a:avLst/>
          </a:prstGeom>
        </p:spPr>
      </p:pic>
    </p:spTree>
    <p:extLst>
      <p:ext uri="{BB962C8B-B14F-4D97-AF65-F5344CB8AC3E}">
        <p14:creationId xmlns:p14="http://schemas.microsoft.com/office/powerpoint/2010/main" val="418665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Questioning |Ambition </a:t>
            </a:r>
            <a:r>
              <a:rPr lang="en-GB" sz="4400" dirty="0">
                <a:solidFill>
                  <a:srgbClr val="7030A0"/>
                </a:solidFill>
                <a:latin typeface="Calibri" panose="020F0502020204030204"/>
              </a:rPr>
              <a:t>video reflections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B7CD99-C3A2-4634-BEA1-9EE61088C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358616"/>
            <a:ext cx="6461176" cy="4543417"/>
          </a:xfrm>
          <a:prstGeom prst="rect">
            <a:avLst/>
          </a:prstGeom>
          <a:ln>
            <a:solidFill>
              <a:schemeClr val="tx2"/>
            </a:solidFill>
          </a:ln>
        </p:spPr>
      </p:pic>
      <p:pic>
        <p:nvPicPr>
          <p:cNvPr id="9" name="Picture 8">
            <a:extLst>
              <a:ext uri="{FF2B5EF4-FFF2-40B4-BE49-F238E27FC236}">
                <a16:creationId xmlns:a16="http://schemas.microsoft.com/office/drawing/2014/main" id="{ADF5F29C-E6BB-401B-AB6B-CE008ABB1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61" y="1247779"/>
            <a:ext cx="7072776" cy="5457047"/>
          </a:xfrm>
          <a:prstGeom prst="rect">
            <a:avLst/>
          </a:prstGeom>
          <a:ln>
            <a:solidFill>
              <a:schemeClr val="tx2"/>
            </a:solidFill>
          </a:ln>
        </p:spPr>
      </p:pic>
    </p:spTree>
    <p:extLst>
      <p:ext uri="{BB962C8B-B14F-4D97-AF65-F5344CB8AC3E}">
        <p14:creationId xmlns:p14="http://schemas.microsoft.com/office/powerpoint/2010/main" val="189813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Socratic questioning | </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hlinkClick r:id="rId2"/>
              </a:rPr>
              <a:t>Looking at the research </a:t>
            </a:r>
            <a:endPar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95A7E62-421A-4FAD-BD03-1281BBCC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1" y="1358615"/>
            <a:ext cx="4059785" cy="5323171"/>
          </a:xfrm>
          <a:prstGeom prst="rect">
            <a:avLst/>
          </a:prstGeom>
          <a:ln>
            <a:solidFill>
              <a:schemeClr val="tx2"/>
            </a:solidFill>
          </a:ln>
        </p:spPr>
      </p:pic>
      <p:pic>
        <p:nvPicPr>
          <p:cNvPr id="13" name="Picture 12">
            <a:extLst>
              <a:ext uri="{FF2B5EF4-FFF2-40B4-BE49-F238E27FC236}">
                <a16:creationId xmlns:a16="http://schemas.microsoft.com/office/drawing/2014/main" id="{A97613BE-5C5B-4ABB-BD8F-997620838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525" y="3937494"/>
            <a:ext cx="2533650" cy="2850355"/>
          </a:xfrm>
          <a:prstGeom prst="rect">
            <a:avLst/>
          </a:prstGeom>
        </p:spPr>
      </p:pic>
    </p:spTree>
    <p:extLst>
      <p:ext uri="{BB962C8B-B14F-4D97-AF65-F5344CB8AC3E}">
        <p14:creationId xmlns:p14="http://schemas.microsoft.com/office/powerpoint/2010/main" val="225160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Effective questioning | </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rPr>
              <a:t>Looking at the research </a:t>
            </a: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CC32A3A-8A09-4305-B8B6-791285CE5FD8}"/>
              </a:ext>
            </a:extLst>
          </p:cNvPr>
          <p:cNvPicPr>
            <a:picLocks noChangeAspect="1"/>
          </p:cNvPicPr>
          <p:nvPr/>
        </p:nvPicPr>
        <p:blipFill rotWithShape="1">
          <a:blip r:embed="rId2">
            <a:extLst>
              <a:ext uri="{28A0092B-C50C-407E-A947-70E740481C1C}">
                <a14:useLocalDpi xmlns:a14="http://schemas.microsoft.com/office/drawing/2010/main" val="0"/>
              </a:ext>
            </a:extLst>
          </a:blip>
          <a:srcRect t="2286" r="7500"/>
          <a:stretch/>
        </p:blipFill>
        <p:spPr>
          <a:xfrm>
            <a:off x="5095681" y="3695699"/>
            <a:ext cx="6672455" cy="2885251"/>
          </a:xfrm>
          <a:prstGeom prst="rect">
            <a:avLst/>
          </a:prstGeom>
        </p:spPr>
      </p:pic>
      <p:pic>
        <p:nvPicPr>
          <p:cNvPr id="10" name="Picture 9">
            <a:extLst>
              <a:ext uri="{FF2B5EF4-FFF2-40B4-BE49-F238E27FC236}">
                <a16:creationId xmlns:a16="http://schemas.microsoft.com/office/drawing/2014/main" id="{FDA05CCD-D8FF-4444-9A71-35B614F72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1358616"/>
            <a:ext cx="7753350" cy="4819650"/>
          </a:xfrm>
          <a:prstGeom prst="rect">
            <a:avLst/>
          </a:prstGeom>
        </p:spPr>
      </p:pic>
      <p:sp>
        <p:nvSpPr>
          <p:cNvPr id="11" name="TextBox 10">
            <a:extLst>
              <a:ext uri="{FF2B5EF4-FFF2-40B4-BE49-F238E27FC236}">
                <a16:creationId xmlns:a16="http://schemas.microsoft.com/office/drawing/2014/main" id="{22E599A1-83E4-46B6-BC2D-16FF354767BA}"/>
              </a:ext>
            </a:extLst>
          </p:cNvPr>
          <p:cNvSpPr txBox="1"/>
          <p:nvPr/>
        </p:nvSpPr>
        <p:spPr>
          <a:xfrm>
            <a:off x="142875" y="637805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https://evidencebased.education/element-videos/</a:t>
            </a:r>
          </a:p>
        </p:txBody>
      </p:sp>
    </p:spTree>
    <p:extLst>
      <p:ext uri="{BB962C8B-B14F-4D97-AF65-F5344CB8AC3E}">
        <p14:creationId xmlns:p14="http://schemas.microsoft.com/office/powerpoint/2010/main" val="229563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Effective questioning |</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rPr>
              <a:t>Learning across the trust</a:t>
            </a: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E5EFA40-3474-43C9-B7ED-8E7D89CD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575" y="1959866"/>
            <a:ext cx="3648075" cy="4104083"/>
          </a:xfrm>
          <a:prstGeom prst="rect">
            <a:avLst/>
          </a:prstGeom>
        </p:spPr>
      </p:pic>
      <p:pic>
        <p:nvPicPr>
          <p:cNvPr id="7" name="Picture 6">
            <a:extLst>
              <a:ext uri="{FF2B5EF4-FFF2-40B4-BE49-F238E27FC236}">
                <a16:creationId xmlns:a16="http://schemas.microsoft.com/office/drawing/2014/main" id="{1C52072D-C96D-45E7-A231-156F48228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959866"/>
            <a:ext cx="8036383" cy="4548187"/>
          </a:xfrm>
          <a:prstGeom prst="rect">
            <a:avLst/>
          </a:prstGeom>
        </p:spPr>
      </p:pic>
    </p:spTree>
    <p:extLst>
      <p:ext uri="{BB962C8B-B14F-4D97-AF65-F5344CB8AC3E}">
        <p14:creationId xmlns:p14="http://schemas.microsoft.com/office/powerpoint/2010/main" val="285773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Conclusions </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|Effective questioning </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47038EF-FF0B-412F-8BB6-11A572311F93}"/>
              </a:ext>
            </a:extLst>
          </p:cNvPr>
          <p:cNvSpPr/>
          <p:nvPr/>
        </p:nvSpPr>
        <p:spPr>
          <a:xfrm>
            <a:off x="209549" y="1514475"/>
            <a:ext cx="11296651" cy="5097806"/>
          </a:xfrm>
          <a:prstGeom prst="rect">
            <a:avLst/>
          </a:prstGeom>
          <a:ln w="12700">
            <a:solidFill>
              <a:schemeClr val="tx2"/>
            </a:solidFill>
          </a:ln>
        </p:spPr>
        <p:txBody>
          <a:bodyPr wrap="square">
            <a:spAutoFit/>
          </a:bodyPr>
          <a:lstStyle/>
          <a:p>
            <a:pPr marL="189230" marR="0" lvl="0" indent="-228600" algn="ctr" defTabSz="914400" rtl="0" eaLnBrk="1" fontAlgn="ctr" latinLnBrk="0" hangingPunct="1">
              <a:lnSpc>
                <a:spcPct val="107000"/>
              </a:lnSpc>
              <a:spcBef>
                <a:spcPts val="0"/>
              </a:spcBef>
              <a:spcAft>
                <a:spcPts val="0"/>
              </a:spcAft>
              <a:buClrTx/>
              <a:buSzTx/>
              <a:buFontTx/>
              <a:buNone/>
              <a:tabLst/>
              <a:defRPr/>
            </a:pPr>
            <a:r>
              <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Plan for questioning as a key part of your pedagogy.</a:t>
            </a:r>
          </a:p>
          <a:p>
            <a:pPr marL="189230" marR="0" lvl="0" indent="-228600" algn="ctr" defTabSz="914400" rtl="0" eaLnBrk="1" fontAlgn="ctr" latinLnBrk="0" hangingPunct="1">
              <a:lnSpc>
                <a:spcPct val="107000"/>
              </a:lnSpc>
              <a:spcBef>
                <a:spcPts val="0"/>
              </a:spcBef>
              <a:spcAft>
                <a:spcPts val="0"/>
              </a:spcAft>
              <a:buClrTx/>
              <a:buSzTx/>
              <a:buFontTx/>
              <a:buNone/>
              <a:tabLst/>
              <a:defRPr/>
            </a:pPr>
            <a:endPar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9230" marR="0" lvl="0" indent="-228600" algn="ctr" defTabSz="914400" rtl="0" eaLnBrk="1" fontAlgn="ctr" latinLnBrk="0" hangingPunct="1">
              <a:lnSpc>
                <a:spcPct val="107000"/>
              </a:lnSpc>
              <a:spcBef>
                <a:spcPts val="0"/>
              </a:spcBef>
              <a:spcAft>
                <a:spcPts val="0"/>
              </a:spcAft>
              <a:buClrTx/>
              <a:buSzTx/>
              <a:buFontTx/>
              <a:buNone/>
              <a:tabLst/>
              <a:defRPr/>
            </a:pPr>
            <a:r>
              <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Questioning serves to promote learning and provide assessment information.</a:t>
            </a:r>
          </a:p>
          <a:p>
            <a:pPr marL="189230" marR="0" lvl="0" indent="-228600" algn="ctr" defTabSz="914400" rtl="0" eaLnBrk="1" fontAlgn="ctr" latinLnBrk="0" hangingPunct="1">
              <a:lnSpc>
                <a:spcPct val="107000"/>
              </a:lnSpc>
              <a:spcBef>
                <a:spcPts val="0"/>
              </a:spcBef>
              <a:spcAft>
                <a:spcPts val="0"/>
              </a:spcAft>
              <a:buClrTx/>
              <a:buSzTx/>
              <a:buFontTx/>
              <a:buNone/>
              <a:tabLst/>
              <a:defRPr/>
            </a:pPr>
            <a:endPar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9230" marR="0" lvl="0" indent="-228600" algn="ctr" defTabSz="914400" rtl="0" eaLnBrk="1" fontAlgn="ctr" latinLnBrk="0" hangingPunct="1">
              <a:lnSpc>
                <a:spcPct val="107000"/>
              </a:lnSpc>
              <a:spcBef>
                <a:spcPts val="0"/>
              </a:spcBef>
              <a:spcAft>
                <a:spcPts val="0"/>
              </a:spcAft>
              <a:buClrTx/>
              <a:buSzTx/>
              <a:buFontTx/>
              <a:buNone/>
              <a:tabLst/>
              <a:defRPr/>
            </a:pPr>
            <a:r>
              <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High quality questions can make a lesson.</a:t>
            </a:r>
          </a:p>
          <a:p>
            <a:pPr marL="189230" marR="0" lvl="0" indent="-228600" algn="ctr" defTabSz="914400" rtl="0" eaLnBrk="1" fontAlgn="ctr" latinLnBrk="0" hangingPunct="1">
              <a:lnSpc>
                <a:spcPct val="107000"/>
              </a:lnSpc>
              <a:spcBef>
                <a:spcPts val="0"/>
              </a:spcBef>
              <a:spcAft>
                <a:spcPts val="0"/>
              </a:spcAft>
              <a:buClrTx/>
              <a:buSzTx/>
              <a:buFontTx/>
              <a:buNone/>
              <a:tabLst/>
              <a:defRPr/>
            </a:pPr>
            <a:endParaRPr lang="en-GB" sz="3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189230" marR="0" lvl="0" indent="-228600" algn="ctr" defTabSz="914400" rtl="0" eaLnBrk="1" fontAlgn="ctr" latinLnBrk="0" hangingPunct="1">
              <a:lnSpc>
                <a:spcPct val="107000"/>
              </a:lnSpc>
              <a:spcBef>
                <a:spcPts val="0"/>
              </a:spcBef>
              <a:spcAft>
                <a:spcPts val="0"/>
              </a:spcAft>
              <a:buClrTx/>
              <a:buSzTx/>
              <a:buFontTx/>
              <a:buNone/>
              <a:tabLst/>
              <a:defRPr/>
            </a:pPr>
            <a:r>
              <a:rPr kumimoji="0" lang="en-GB" sz="380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The reverse is even more true and even more common.</a:t>
            </a:r>
          </a:p>
        </p:txBody>
      </p:sp>
      <p:pic>
        <p:nvPicPr>
          <p:cNvPr id="8" name="Picture 7">
            <a:extLst>
              <a:ext uri="{FF2B5EF4-FFF2-40B4-BE49-F238E27FC236}">
                <a16:creationId xmlns:a16="http://schemas.microsoft.com/office/drawing/2014/main" id="{BE5EFA40-3474-43C9-B7ED-8E7D89CD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8598" y="3672692"/>
            <a:ext cx="1823852" cy="2051833"/>
          </a:xfrm>
          <a:prstGeom prst="rect">
            <a:avLst/>
          </a:prstGeom>
        </p:spPr>
      </p:pic>
    </p:spTree>
    <p:extLst>
      <p:ext uri="{BB962C8B-B14F-4D97-AF65-F5344CB8AC3E}">
        <p14:creationId xmlns:p14="http://schemas.microsoft.com/office/powerpoint/2010/main" val="78094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E3C87-7C7A-4AD3-B760-C47D676EBD7E}"/>
              </a:ext>
            </a:extLst>
          </p:cNvPr>
          <p:cNvSpPr txBox="1"/>
          <p:nvPr/>
        </p:nvSpPr>
        <p:spPr>
          <a:xfrm>
            <a:off x="423861" y="13889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Reflective questions </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GB" sz="3200" b="0" i="0" u="none" strike="noStrike" kern="1200" cap="none" spc="0" normalizeH="0" baseline="0" noProof="0" dirty="0">
                <a:ln>
                  <a:noFill/>
                </a:ln>
                <a:solidFill>
                  <a:srgbClr val="7030A0"/>
                </a:solidFill>
                <a:effectLst/>
                <a:uLnTx/>
                <a:uFillTx/>
                <a:latin typeface="Calibri" panose="020F0502020204030204"/>
                <a:ea typeface="+mn-ea"/>
                <a:cs typeface="+mn-cs"/>
              </a:rPr>
              <a:t>Questioning for Learning</a:t>
            </a:r>
          </a:p>
        </p:txBody>
      </p:sp>
      <p:cxnSp>
        <p:nvCxnSpPr>
          <p:cNvPr id="5" name="Straight Connector 4">
            <a:extLst>
              <a:ext uri="{FF2B5EF4-FFF2-40B4-BE49-F238E27FC236}">
                <a16:creationId xmlns:a16="http://schemas.microsoft.com/office/drawing/2014/main" id="{C02CCB63-10BE-41E9-A4BA-1D675F3CBB9C}"/>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E5EFA40-3474-43C9-B7ED-8E7D89CD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575" y="1959866"/>
            <a:ext cx="3648075" cy="4104083"/>
          </a:xfrm>
          <a:prstGeom prst="rect">
            <a:avLst/>
          </a:prstGeom>
        </p:spPr>
      </p:pic>
      <p:pic>
        <p:nvPicPr>
          <p:cNvPr id="3" name="Picture 2">
            <a:extLst>
              <a:ext uri="{FF2B5EF4-FFF2-40B4-BE49-F238E27FC236}">
                <a16:creationId xmlns:a16="http://schemas.microsoft.com/office/drawing/2014/main" id="{C8058C26-5A63-4964-B676-D430873CA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4" y="1358616"/>
            <a:ext cx="7605858" cy="5286072"/>
          </a:xfrm>
          <a:prstGeom prst="rect">
            <a:avLst/>
          </a:prstGeom>
        </p:spPr>
      </p:pic>
    </p:spTree>
    <p:extLst>
      <p:ext uri="{BB962C8B-B14F-4D97-AF65-F5344CB8AC3E}">
        <p14:creationId xmlns:p14="http://schemas.microsoft.com/office/powerpoint/2010/main" val="213393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DF8B2D3-8607-4875-A904-A27F62ABADC4}"/>
              </a:ext>
            </a:extLst>
          </p:cNvPr>
          <p:cNvSpPr/>
          <p:nvPr/>
        </p:nvSpPr>
        <p:spPr>
          <a:xfrm>
            <a:off x="109537" y="20637"/>
            <a:ext cx="11972925" cy="6626225"/>
          </a:xfrm>
          <a:prstGeom prst="foldedCorner">
            <a:avLst/>
          </a:prstGeom>
          <a:solidFill>
            <a:srgbClr val="80008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FF0A79-25B3-4EFC-B73B-27466A434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6049" y="255261"/>
            <a:ext cx="1612231" cy="854711"/>
          </a:xfrm>
          <a:prstGeom prst="rect">
            <a:avLst/>
          </a:prstGeom>
        </p:spPr>
      </p:pic>
      <p:sp>
        <p:nvSpPr>
          <p:cNvPr id="2" name="TextBox 1">
            <a:extLst>
              <a:ext uri="{FF2B5EF4-FFF2-40B4-BE49-F238E27FC236}">
                <a16:creationId xmlns:a16="http://schemas.microsoft.com/office/drawing/2014/main" id="{E55455CA-7E2A-4275-A4CA-C5E99AB3F4C9}"/>
              </a:ext>
            </a:extLst>
          </p:cNvPr>
          <p:cNvSpPr txBox="1"/>
          <p:nvPr/>
        </p:nvSpPr>
        <p:spPr>
          <a:xfrm>
            <a:off x="371475" y="255261"/>
            <a:ext cx="112680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E7E6E6"/>
                </a:solidFill>
                <a:effectLst/>
                <a:uLnTx/>
                <a:uFillTx/>
                <a:latin typeface="Calibri" panose="020F0502020204030204"/>
                <a:ea typeface="+mn-ea"/>
                <a:cs typeface="+mn-cs"/>
              </a:rPr>
              <a:t>Key takeaways and further reading</a:t>
            </a:r>
          </a:p>
        </p:txBody>
      </p:sp>
      <p:pic>
        <p:nvPicPr>
          <p:cNvPr id="11" name="Graphic 17" descr="Books">
            <a:extLst>
              <a:ext uri="{FF2B5EF4-FFF2-40B4-BE49-F238E27FC236}">
                <a16:creationId xmlns:a16="http://schemas.microsoft.com/office/drawing/2014/main" id="{268D5AFD-6B57-43B3-B89C-C90F3B59A839}"/>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0737" y="4072364"/>
            <a:ext cx="2371725" cy="1943100"/>
          </a:xfrm>
          <a:prstGeom prst="rect">
            <a:avLst/>
          </a:prstGeom>
        </p:spPr>
      </p:pic>
      <p:pic>
        <p:nvPicPr>
          <p:cNvPr id="7" name="Picture 6">
            <a:extLst>
              <a:ext uri="{FF2B5EF4-FFF2-40B4-BE49-F238E27FC236}">
                <a16:creationId xmlns:a16="http://schemas.microsoft.com/office/drawing/2014/main" id="{27154862-8D6D-404F-988D-B1B4E4B8319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4825" y="1466850"/>
            <a:ext cx="7758711" cy="4819651"/>
          </a:xfrm>
          <a:prstGeom prst="rect">
            <a:avLst/>
          </a:prstGeom>
        </p:spPr>
      </p:pic>
    </p:spTree>
    <p:extLst>
      <p:ext uri="{BB962C8B-B14F-4D97-AF65-F5344CB8AC3E}">
        <p14:creationId xmlns:p14="http://schemas.microsoft.com/office/powerpoint/2010/main" val="67508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Dylan Wiliam: &amp;#39;Every Teacher Can Improve&amp;#39;">
            <a:extLst>
              <a:ext uri="{FF2B5EF4-FFF2-40B4-BE49-F238E27FC236}">
                <a16:creationId xmlns:a16="http://schemas.microsoft.com/office/drawing/2014/main" id="{121DFBA5-FCC2-44D2-9902-1CFDE2260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me to reflect | Class Teaching">
            <a:extLst>
              <a:ext uri="{FF2B5EF4-FFF2-40B4-BE49-F238E27FC236}">
                <a16:creationId xmlns:a16="http://schemas.microsoft.com/office/drawing/2014/main" id="{7DC257FC-05C3-4E8E-9A4E-436A9B10C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17" y="1470992"/>
            <a:ext cx="6183805" cy="42738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BF9BE8-E4D0-4449-A08B-0F2A646F89C9}"/>
              </a:ext>
            </a:extLst>
          </p:cNvPr>
          <p:cNvSpPr txBox="1"/>
          <p:nvPr/>
        </p:nvSpPr>
        <p:spPr>
          <a:xfrm>
            <a:off x="171450" y="5905478"/>
            <a:ext cx="11344275" cy="769441"/>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tx2"/>
                </a:solidFill>
                <a:effectLst/>
                <a:uLnTx/>
                <a:uFillTx/>
                <a:latin typeface="Calibri" panose="020F0502020204030204"/>
                <a:ea typeface="+mn-ea"/>
                <a:cs typeface="+mn-cs"/>
              </a:rPr>
              <a:t>Flash read| </a:t>
            </a:r>
            <a:r>
              <a:rPr kumimoji="0" lang="en-GB" sz="3200" b="0" i="0" u="none" strike="noStrike" kern="1200" cap="none" spc="0" normalizeH="0" baseline="0" noProof="0" dirty="0">
                <a:ln>
                  <a:noFill/>
                </a:ln>
                <a:solidFill>
                  <a:schemeClr val="tx2"/>
                </a:solidFill>
                <a:effectLst/>
                <a:uLnTx/>
                <a:uFillTx/>
                <a:latin typeface="Calibri" panose="020F0502020204030204"/>
                <a:ea typeface="+mn-ea"/>
                <a:cs typeface="+mn-cs"/>
              </a:rPr>
              <a:t>What do you make of these 9 things?</a:t>
            </a:r>
          </a:p>
        </p:txBody>
      </p:sp>
    </p:spTree>
    <p:extLst>
      <p:ext uri="{BB962C8B-B14F-4D97-AF65-F5344CB8AC3E}">
        <p14:creationId xmlns:p14="http://schemas.microsoft.com/office/powerpoint/2010/main" val="18208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Investment in Professional Development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For All</a:t>
            </a:r>
          </a:p>
        </p:txBody>
      </p:sp>
      <p:grpSp>
        <p:nvGrpSpPr>
          <p:cNvPr id="6" name="Group 5">
            <a:extLst>
              <a:ext uri="{FF2B5EF4-FFF2-40B4-BE49-F238E27FC236}">
                <a16:creationId xmlns:a16="http://schemas.microsoft.com/office/drawing/2014/main" id="{3F3411BB-288C-4DC3-9709-EFD30A24FA38}"/>
              </a:ext>
            </a:extLst>
          </p:cNvPr>
          <p:cNvGrpSpPr/>
          <p:nvPr/>
        </p:nvGrpSpPr>
        <p:grpSpPr>
          <a:xfrm>
            <a:off x="367247" y="2315721"/>
            <a:ext cx="1969234" cy="1624617"/>
            <a:chOff x="5160" y="1187449"/>
            <a:chExt cx="1599619" cy="1319685"/>
          </a:xfrm>
        </p:grpSpPr>
        <p:sp>
          <p:nvSpPr>
            <p:cNvPr id="7" name="Rectangle: Rounded Corners 6">
              <a:extLst>
                <a:ext uri="{FF2B5EF4-FFF2-40B4-BE49-F238E27FC236}">
                  <a16:creationId xmlns:a16="http://schemas.microsoft.com/office/drawing/2014/main" id="{6DD3D431-00D3-4321-8D89-E5BA6ADB9D02}"/>
                </a:ext>
              </a:extLst>
            </p:cNvPr>
            <p:cNvSpPr/>
            <p:nvPr/>
          </p:nvSpPr>
          <p:spPr>
            <a:xfrm>
              <a:off x="5160" y="1187449"/>
              <a:ext cx="1599619" cy="1319685"/>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DE3CF96E-0969-473D-A49D-985D9DB7ED57}"/>
                </a:ext>
              </a:extLst>
            </p:cNvPr>
            <p:cNvSpPr txBox="1"/>
            <p:nvPr/>
          </p:nvSpPr>
          <p:spPr>
            <a:xfrm>
              <a:off x="43812" y="1226101"/>
              <a:ext cx="1522315" cy="1242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Professional Development</a:t>
              </a:r>
            </a:p>
          </p:txBody>
        </p:sp>
      </p:grpSp>
      <p:grpSp>
        <p:nvGrpSpPr>
          <p:cNvPr id="9" name="Group 8">
            <a:extLst>
              <a:ext uri="{FF2B5EF4-FFF2-40B4-BE49-F238E27FC236}">
                <a16:creationId xmlns:a16="http://schemas.microsoft.com/office/drawing/2014/main" id="{194FC3BC-097E-4121-836C-AC20BF5AF12F}"/>
              </a:ext>
            </a:extLst>
          </p:cNvPr>
          <p:cNvGrpSpPr/>
          <p:nvPr/>
        </p:nvGrpSpPr>
        <p:grpSpPr>
          <a:xfrm>
            <a:off x="2606714" y="2315721"/>
            <a:ext cx="1969234" cy="1624617"/>
            <a:chOff x="2244627" y="1187449"/>
            <a:chExt cx="1599619" cy="1319685"/>
          </a:xfrm>
        </p:grpSpPr>
        <p:sp>
          <p:nvSpPr>
            <p:cNvPr id="10" name="Rectangle: Rounded Corners 9">
              <a:extLst>
                <a:ext uri="{FF2B5EF4-FFF2-40B4-BE49-F238E27FC236}">
                  <a16:creationId xmlns:a16="http://schemas.microsoft.com/office/drawing/2014/main" id="{8B44C587-DE38-45C5-8EEA-F119971D0C00}"/>
                </a:ext>
              </a:extLst>
            </p:cNvPr>
            <p:cNvSpPr/>
            <p:nvPr/>
          </p:nvSpPr>
          <p:spPr>
            <a:xfrm>
              <a:off x="2244627" y="1187449"/>
              <a:ext cx="1599619" cy="1319685"/>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Rounded Corners 6">
              <a:extLst>
                <a:ext uri="{FF2B5EF4-FFF2-40B4-BE49-F238E27FC236}">
                  <a16:creationId xmlns:a16="http://schemas.microsoft.com/office/drawing/2014/main" id="{EFDC2652-CC48-4475-B7B2-6566B9B23AFC}"/>
                </a:ext>
              </a:extLst>
            </p:cNvPr>
            <p:cNvSpPr txBox="1"/>
            <p:nvPr/>
          </p:nvSpPr>
          <p:spPr>
            <a:xfrm>
              <a:off x="2283279" y="1226101"/>
              <a:ext cx="1522315" cy="1242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Changes within teacher</a:t>
              </a:r>
            </a:p>
          </p:txBody>
        </p:sp>
      </p:grpSp>
      <p:grpSp>
        <p:nvGrpSpPr>
          <p:cNvPr id="14" name="Group 13">
            <a:extLst>
              <a:ext uri="{FF2B5EF4-FFF2-40B4-BE49-F238E27FC236}">
                <a16:creationId xmlns:a16="http://schemas.microsoft.com/office/drawing/2014/main" id="{057AF789-C24B-49B8-BB6B-FC4F8E65217F}"/>
              </a:ext>
            </a:extLst>
          </p:cNvPr>
          <p:cNvGrpSpPr/>
          <p:nvPr/>
        </p:nvGrpSpPr>
        <p:grpSpPr>
          <a:xfrm>
            <a:off x="4846181" y="2315721"/>
            <a:ext cx="1969234" cy="1624617"/>
            <a:chOff x="4484094" y="1187449"/>
            <a:chExt cx="1599619" cy="1319685"/>
          </a:xfrm>
        </p:grpSpPr>
        <p:sp>
          <p:nvSpPr>
            <p:cNvPr id="16" name="Rectangle: Rounded Corners 15">
              <a:extLst>
                <a:ext uri="{FF2B5EF4-FFF2-40B4-BE49-F238E27FC236}">
                  <a16:creationId xmlns:a16="http://schemas.microsoft.com/office/drawing/2014/main" id="{3AE1C9D1-72FC-4D0A-BE74-95A20D5B49E3}"/>
                </a:ext>
              </a:extLst>
            </p:cNvPr>
            <p:cNvSpPr/>
            <p:nvPr/>
          </p:nvSpPr>
          <p:spPr>
            <a:xfrm>
              <a:off x="4484094" y="1187449"/>
              <a:ext cx="1599619" cy="1319685"/>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Rounded Corners 8">
              <a:extLst>
                <a:ext uri="{FF2B5EF4-FFF2-40B4-BE49-F238E27FC236}">
                  <a16:creationId xmlns:a16="http://schemas.microsoft.com/office/drawing/2014/main" id="{36D188C8-9164-4F9D-B4E1-563B972B52C2}"/>
                </a:ext>
              </a:extLst>
            </p:cNvPr>
            <p:cNvSpPr txBox="1"/>
            <p:nvPr/>
          </p:nvSpPr>
          <p:spPr>
            <a:xfrm>
              <a:off x="4522746" y="1226101"/>
              <a:ext cx="1522315" cy="1242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Enacted through teaching	</a:t>
              </a:r>
            </a:p>
          </p:txBody>
        </p:sp>
      </p:grpSp>
      <p:grpSp>
        <p:nvGrpSpPr>
          <p:cNvPr id="19" name="Group 18">
            <a:extLst>
              <a:ext uri="{FF2B5EF4-FFF2-40B4-BE49-F238E27FC236}">
                <a16:creationId xmlns:a16="http://schemas.microsoft.com/office/drawing/2014/main" id="{8560D767-8AD7-4DA0-8AE4-0CBE654DBD6B}"/>
              </a:ext>
            </a:extLst>
          </p:cNvPr>
          <p:cNvGrpSpPr/>
          <p:nvPr/>
        </p:nvGrpSpPr>
        <p:grpSpPr>
          <a:xfrm>
            <a:off x="7085646" y="2315721"/>
            <a:ext cx="2023388" cy="1624617"/>
            <a:chOff x="6723561" y="1187449"/>
            <a:chExt cx="1643609" cy="1319685"/>
          </a:xfrm>
        </p:grpSpPr>
        <p:sp>
          <p:nvSpPr>
            <p:cNvPr id="20" name="Rectangle: Rounded Corners 19">
              <a:extLst>
                <a:ext uri="{FF2B5EF4-FFF2-40B4-BE49-F238E27FC236}">
                  <a16:creationId xmlns:a16="http://schemas.microsoft.com/office/drawing/2014/main" id="{9CEA15C1-0095-417B-ACC7-76AD5B15C946}"/>
                </a:ext>
              </a:extLst>
            </p:cNvPr>
            <p:cNvSpPr/>
            <p:nvPr/>
          </p:nvSpPr>
          <p:spPr>
            <a:xfrm>
              <a:off x="6723561" y="1187449"/>
              <a:ext cx="1599619" cy="1319685"/>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10">
              <a:extLst>
                <a:ext uri="{FF2B5EF4-FFF2-40B4-BE49-F238E27FC236}">
                  <a16:creationId xmlns:a16="http://schemas.microsoft.com/office/drawing/2014/main" id="{38F3702B-115F-485B-8D2D-945B71C4CBED}"/>
                </a:ext>
              </a:extLst>
            </p:cNvPr>
            <p:cNvSpPr txBox="1"/>
            <p:nvPr/>
          </p:nvSpPr>
          <p:spPr>
            <a:xfrm>
              <a:off x="6779519" y="1227787"/>
              <a:ext cx="1587651" cy="1107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Changes within pupil	</a:t>
              </a:r>
            </a:p>
          </p:txBody>
        </p:sp>
      </p:grpSp>
      <p:grpSp>
        <p:nvGrpSpPr>
          <p:cNvPr id="22" name="Group 21">
            <a:extLst>
              <a:ext uri="{FF2B5EF4-FFF2-40B4-BE49-F238E27FC236}">
                <a16:creationId xmlns:a16="http://schemas.microsoft.com/office/drawing/2014/main" id="{F15B3030-1C6D-492F-B9BA-4BA1B0FAA646}"/>
              </a:ext>
            </a:extLst>
          </p:cNvPr>
          <p:cNvGrpSpPr/>
          <p:nvPr/>
        </p:nvGrpSpPr>
        <p:grpSpPr>
          <a:xfrm>
            <a:off x="9325115" y="2315721"/>
            <a:ext cx="1969234" cy="1624617"/>
            <a:chOff x="8963028" y="1187449"/>
            <a:chExt cx="1599619" cy="1319685"/>
          </a:xfrm>
        </p:grpSpPr>
        <p:sp>
          <p:nvSpPr>
            <p:cNvPr id="23" name="Rectangle: Rounded Corners 22">
              <a:extLst>
                <a:ext uri="{FF2B5EF4-FFF2-40B4-BE49-F238E27FC236}">
                  <a16:creationId xmlns:a16="http://schemas.microsoft.com/office/drawing/2014/main" id="{C7B29157-29A2-4939-B0B1-9F0BDC64CC65}"/>
                </a:ext>
              </a:extLst>
            </p:cNvPr>
            <p:cNvSpPr/>
            <p:nvPr/>
          </p:nvSpPr>
          <p:spPr>
            <a:xfrm>
              <a:off x="8963028" y="1187449"/>
              <a:ext cx="1599619" cy="1319685"/>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angle: Rounded Corners 12">
              <a:extLst>
                <a:ext uri="{FF2B5EF4-FFF2-40B4-BE49-F238E27FC236}">
                  <a16:creationId xmlns:a16="http://schemas.microsoft.com/office/drawing/2014/main" id="{47F084B0-A7FA-4C7E-AF0D-9D6671C095B1}"/>
                </a:ext>
              </a:extLst>
            </p:cNvPr>
            <p:cNvSpPr txBox="1"/>
            <p:nvPr/>
          </p:nvSpPr>
          <p:spPr>
            <a:xfrm>
              <a:off x="9001680" y="1226101"/>
              <a:ext cx="1522315" cy="1242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Pupil performance (achievement)</a:t>
              </a:r>
            </a:p>
          </p:txBody>
        </p:sp>
      </p:grpSp>
      <p:grpSp>
        <p:nvGrpSpPr>
          <p:cNvPr id="25" name="Group 24">
            <a:extLst>
              <a:ext uri="{FF2B5EF4-FFF2-40B4-BE49-F238E27FC236}">
                <a16:creationId xmlns:a16="http://schemas.microsoft.com/office/drawing/2014/main" id="{4F01ECC1-B792-45D1-A6C8-1DEDD454D791}"/>
              </a:ext>
            </a:extLst>
          </p:cNvPr>
          <p:cNvGrpSpPr/>
          <p:nvPr/>
        </p:nvGrpSpPr>
        <p:grpSpPr>
          <a:xfrm>
            <a:off x="6836720" y="2879321"/>
            <a:ext cx="339119" cy="396705"/>
            <a:chOff x="1764741" y="1648939"/>
            <a:chExt cx="339119" cy="396705"/>
          </a:xfrm>
        </p:grpSpPr>
        <p:sp>
          <p:nvSpPr>
            <p:cNvPr id="26" name="Arrow: Right 25">
              <a:extLst>
                <a:ext uri="{FF2B5EF4-FFF2-40B4-BE49-F238E27FC236}">
                  <a16:creationId xmlns:a16="http://schemas.microsoft.com/office/drawing/2014/main" id="{DCCEBCA1-BED2-4B2E-8706-B2FA64737D0C}"/>
                </a:ext>
              </a:extLst>
            </p:cNvPr>
            <p:cNvSpPr/>
            <p:nvPr/>
          </p:nvSpPr>
          <p:spPr>
            <a:xfrm>
              <a:off x="1764741" y="1648939"/>
              <a:ext cx="339119" cy="396705"/>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7" name="Arrow: Right 4">
              <a:extLst>
                <a:ext uri="{FF2B5EF4-FFF2-40B4-BE49-F238E27FC236}">
                  <a16:creationId xmlns:a16="http://schemas.microsoft.com/office/drawing/2014/main" id="{0AED1520-9732-407F-AA82-F6687943EEC4}"/>
                </a:ext>
              </a:extLst>
            </p:cNvPr>
            <p:cNvSpPr txBox="1"/>
            <p:nvPr/>
          </p:nvSpPr>
          <p:spPr>
            <a:xfrm>
              <a:off x="1764741" y="1728280"/>
              <a:ext cx="237383" cy="2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A3F9124A-5196-4643-AC8B-8668A97BB36E}"/>
              </a:ext>
            </a:extLst>
          </p:cNvPr>
          <p:cNvGrpSpPr/>
          <p:nvPr/>
        </p:nvGrpSpPr>
        <p:grpSpPr>
          <a:xfrm>
            <a:off x="4585287" y="2870068"/>
            <a:ext cx="339119" cy="396705"/>
            <a:chOff x="1764741" y="1648939"/>
            <a:chExt cx="339119" cy="396705"/>
          </a:xfrm>
        </p:grpSpPr>
        <p:sp>
          <p:nvSpPr>
            <p:cNvPr id="29" name="Arrow: Right 28">
              <a:extLst>
                <a:ext uri="{FF2B5EF4-FFF2-40B4-BE49-F238E27FC236}">
                  <a16:creationId xmlns:a16="http://schemas.microsoft.com/office/drawing/2014/main" id="{8419D11B-CDC1-4559-9438-8800B8FF1819}"/>
                </a:ext>
              </a:extLst>
            </p:cNvPr>
            <p:cNvSpPr/>
            <p:nvPr/>
          </p:nvSpPr>
          <p:spPr>
            <a:xfrm>
              <a:off x="1764741" y="1648939"/>
              <a:ext cx="339119" cy="396705"/>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0" name="Arrow: Right 4">
              <a:extLst>
                <a:ext uri="{FF2B5EF4-FFF2-40B4-BE49-F238E27FC236}">
                  <a16:creationId xmlns:a16="http://schemas.microsoft.com/office/drawing/2014/main" id="{E489AEB9-7867-48A5-BD75-5898ECF9396D}"/>
                </a:ext>
              </a:extLst>
            </p:cNvPr>
            <p:cNvSpPr txBox="1"/>
            <p:nvPr/>
          </p:nvSpPr>
          <p:spPr>
            <a:xfrm>
              <a:off x="1764741" y="1728280"/>
              <a:ext cx="237383" cy="2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AACAEEBE-7F19-4398-880B-7E7C3B7322A7}"/>
              </a:ext>
            </a:extLst>
          </p:cNvPr>
          <p:cNvGrpSpPr/>
          <p:nvPr/>
        </p:nvGrpSpPr>
        <p:grpSpPr>
          <a:xfrm>
            <a:off x="9077281" y="2929676"/>
            <a:ext cx="339119" cy="396705"/>
            <a:chOff x="1764741" y="1648939"/>
            <a:chExt cx="339119" cy="396705"/>
          </a:xfrm>
        </p:grpSpPr>
        <p:sp>
          <p:nvSpPr>
            <p:cNvPr id="32" name="Arrow: Right 31">
              <a:extLst>
                <a:ext uri="{FF2B5EF4-FFF2-40B4-BE49-F238E27FC236}">
                  <a16:creationId xmlns:a16="http://schemas.microsoft.com/office/drawing/2014/main" id="{A431C8AB-BF65-4AC6-A6BD-62DA07E2C0A7}"/>
                </a:ext>
              </a:extLst>
            </p:cNvPr>
            <p:cNvSpPr/>
            <p:nvPr/>
          </p:nvSpPr>
          <p:spPr>
            <a:xfrm>
              <a:off x="1764741" y="1648939"/>
              <a:ext cx="339119" cy="396705"/>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3" name="Arrow: Right 4">
              <a:extLst>
                <a:ext uri="{FF2B5EF4-FFF2-40B4-BE49-F238E27FC236}">
                  <a16:creationId xmlns:a16="http://schemas.microsoft.com/office/drawing/2014/main" id="{8B0DFADC-8920-435B-8D08-4E14DFEFD1A0}"/>
                </a:ext>
              </a:extLst>
            </p:cNvPr>
            <p:cNvSpPr txBox="1"/>
            <p:nvPr/>
          </p:nvSpPr>
          <p:spPr>
            <a:xfrm>
              <a:off x="1764741" y="1728280"/>
              <a:ext cx="237383" cy="2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12920FC5-0E1B-4D0C-9FF5-ED439BC1B1BA}"/>
              </a:ext>
            </a:extLst>
          </p:cNvPr>
          <p:cNvGrpSpPr/>
          <p:nvPr/>
        </p:nvGrpSpPr>
        <p:grpSpPr>
          <a:xfrm>
            <a:off x="2346003" y="2914474"/>
            <a:ext cx="340044" cy="396705"/>
            <a:chOff x="1764741" y="1648939"/>
            <a:chExt cx="339119" cy="396705"/>
          </a:xfrm>
        </p:grpSpPr>
        <p:sp>
          <p:nvSpPr>
            <p:cNvPr id="35" name="Arrow: Right 34">
              <a:extLst>
                <a:ext uri="{FF2B5EF4-FFF2-40B4-BE49-F238E27FC236}">
                  <a16:creationId xmlns:a16="http://schemas.microsoft.com/office/drawing/2014/main" id="{B7ADC81B-2816-4F3E-B117-D18F2D810AB5}"/>
                </a:ext>
              </a:extLst>
            </p:cNvPr>
            <p:cNvSpPr/>
            <p:nvPr/>
          </p:nvSpPr>
          <p:spPr>
            <a:xfrm>
              <a:off x="1764741" y="1648939"/>
              <a:ext cx="339119" cy="396705"/>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36" name="Arrow: Right 4">
              <a:extLst>
                <a:ext uri="{FF2B5EF4-FFF2-40B4-BE49-F238E27FC236}">
                  <a16:creationId xmlns:a16="http://schemas.microsoft.com/office/drawing/2014/main" id="{4CBEB653-75F8-4991-BC36-0C9ABAEE8E67}"/>
                </a:ext>
              </a:extLst>
            </p:cNvPr>
            <p:cNvSpPr txBox="1"/>
            <p:nvPr/>
          </p:nvSpPr>
          <p:spPr>
            <a:xfrm>
              <a:off x="1764741" y="1728280"/>
              <a:ext cx="237383" cy="2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5522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The impact of our teams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The whole child</a:t>
            </a:r>
          </a:p>
        </p:txBody>
      </p:sp>
      <p:pic>
        <p:nvPicPr>
          <p:cNvPr id="3" name="Picture 2">
            <a:extLst>
              <a:ext uri="{FF2B5EF4-FFF2-40B4-BE49-F238E27FC236}">
                <a16:creationId xmlns:a16="http://schemas.microsoft.com/office/drawing/2014/main" id="{B33DC721-75EC-4594-A970-89DC8E064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4" y="1757362"/>
            <a:ext cx="10267950" cy="3800475"/>
          </a:xfrm>
          <a:prstGeom prst="rect">
            <a:avLst/>
          </a:prstGeom>
        </p:spPr>
      </p:pic>
    </p:spTree>
    <p:extLst>
      <p:ext uri="{BB962C8B-B14F-4D97-AF65-F5344CB8AC3E}">
        <p14:creationId xmlns:p14="http://schemas.microsoft.com/office/powerpoint/2010/main" val="251358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F12DCE-9B32-4A18-9FF9-C0ECEBD81839}"/>
              </a:ext>
            </a:extLst>
          </p:cNvPr>
          <p:cNvSpPr/>
          <p:nvPr/>
        </p:nvSpPr>
        <p:spPr>
          <a:xfrm>
            <a:off x="8402502" y="2396067"/>
            <a:ext cx="291050" cy="265099"/>
          </a:xfrm>
          <a:prstGeom prst="rect">
            <a:avLst/>
          </a:prstGeom>
          <a:solidFill>
            <a:srgbClr val="FFFF00">
              <a:alpha val="5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1CDAEB-6A7C-49AA-BF79-E004ADC94AEB}"/>
              </a:ext>
            </a:extLst>
          </p:cNvPr>
          <p:cNvSpPr>
            <a:spLocks noGrp="1"/>
          </p:cNvSpPr>
          <p:nvPr>
            <p:ph type="title"/>
          </p:nvPr>
        </p:nvSpPr>
        <p:spPr>
          <a:xfrm>
            <a:off x="673100" y="3820318"/>
            <a:ext cx="10845800" cy="1325563"/>
          </a:xfrm>
        </p:spPr>
        <p:txBody>
          <a:bodyPr>
            <a:normAutofit fontScale="90000"/>
          </a:bodyPr>
          <a:lstStyle/>
          <a:p>
            <a:pPr algn="ctr"/>
            <a:r>
              <a:rPr lang="en-GB" sz="6600" dirty="0">
                <a:solidFill>
                  <a:schemeClr val="bg2">
                    <a:lumMod val="25000"/>
                  </a:schemeClr>
                </a:solidFill>
              </a:rPr>
              <a:t>Disadvantage </a:t>
            </a:r>
            <a:r>
              <a:rPr lang="en-GB" sz="6600" b="1" i="1" u="sng" dirty="0">
                <a:solidFill>
                  <a:schemeClr val="bg2">
                    <a:lumMod val="25000"/>
                  </a:schemeClr>
                </a:solidFill>
              </a:rPr>
              <a:t>first</a:t>
            </a:r>
            <a:r>
              <a:rPr lang="en-GB" sz="6600" dirty="0">
                <a:solidFill>
                  <a:schemeClr val="bg2">
                    <a:lumMod val="25000"/>
                  </a:schemeClr>
                </a:solidFill>
              </a:rPr>
              <a:t> and  </a:t>
            </a:r>
            <a:r>
              <a:rPr lang="en-GB" sz="6600" b="1" i="1" u="sng" dirty="0">
                <a:solidFill>
                  <a:schemeClr val="bg2">
                    <a:lumMod val="25000"/>
                  </a:schemeClr>
                </a:solidFill>
              </a:rPr>
              <a:t>even over</a:t>
            </a:r>
            <a:r>
              <a:rPr lang="en-GB" sz="6600" b="1" i="1" dirty="0">
                <a:solidFill>
                  <a:schemeClr val="bg2">
                    <a:lumMod val="25000"/>
                  </a:schemeClr>
                </a:solidFill>
              </a:rPr>
              <a:t> …</a:t>
            </a:r>
            <a:endParaRPr lang="en-GB" sz="6600" dirty="0">
              <a:solidFill>
                <a:schemeClr val="bg2">
                  <a:lumMod val="25000"/>
                </a:schemeClr>
              </a:solidFill>
            </a:endParaRPr>
          </a:p>
        </p:txBody>
      </p:sp>
      <p:pic>
        <p:nvPicPr>
          <p:cNvPr id="3" name="Picture 2">
            <a:extLst>
              <a:ext uri="{FF2B5EF4-FFF2-40B4-BE49-F238E27FC236}">
                <a16:creationId xmlns:a16="http://schemas.microsoft.com/office/drawing/2014/main" id="{86E93E4E-B234-461C-8B3B-07215AF05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350" y="746344"/>
            <a:ext cx="3289300" cy="3073974"/>
          </a:xfrm>
          <a:prstGeom prst="rect">
            <a:avLst/>
          </a:prstGeom>
        </p:spPr>
      </p:pic>
      <p:sp>
        <p:nvSpPr>
          <p:cNvPr id="4" name="TextBox 3">
            <a:extLst>
              <a:ext uri="{FF2B5EF4-FFF2-40B4-BE49-F238E27FC236}">
                <a16:creationId xmlns:a16="http://schemas.microsoft.com/office/drawing/2014/main" id="{45B1AFED-CBE4-4915-AF54-1EF004686C6D}"/>
              </a:ext>
            </a:extLst>
          </p:cNvPr>
          <p:cNvSpPr txBox="1"/>
          <p:nvPr/>
        </p:nvSpPr>
        <p:spPr>
          <a:xfrm>
            <a:off x="8385569" y="2343950"/>
            <a:ext cx="307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a:t>
            </a:r>
          </a:p>
        </p:txBody>
      </p:sp>
      <p:sp>
        <p:nvSpPr>
          <p:cNvPr id="6" name="TextBox 5">
            <a:extLst>
              <a:ext uri="{FF2B5EF4-FFF2-40B4-BE49-F238E27FC236}">
                <a16:creationId xmlns:a16="http://schemas.microsoft.com/office/drawing/2014/main" id="{24EAEA75-4C38-44D8-8D28-912E54F03C7C}"/>
              </a:ext>
            </a:extLst>
          </p:cNvPr>
          <p:cNvSpPr txBox="1"/>
          <p:nvPr/>
        </p:nvSpPr>
        <p:spPr>
          <a:xfrm>
            <a:off x="0" y="6252917"/>
            <a:ext cx="121721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ensuring that everyone has a </a:t>
            </a:r>
            <a:r>
              <a:rPr kumimoji="0" lang="en-GB" sz="2400" b="1" i="1" u="sng" strike="noStrike" kern="1200" cap="none" spc="0" normalizeH="0" baseline="0" noProof="0" dirty="0">
                <a:ln>
                  <a:noFill/>
                </a:ln>
                <a:solidFill>
                  <a:srgbClr val="E7E6E6">
                    <a:lumMod val="50000"/>
                  </a:srgbClr>
                </a:solidFill>
                <a:effectLst/>
                <a:uLnTx/>
                <a:uFillTx/>
                <a:latin typeface="Calibri" panose="020F0502020204030204"/>
                <a:ea typeface="+mn-ea"/>
                <a:cs typeface="+mn-cs"/>
              </a:rPr>
              <a:t>fair chance </a:t>
            </a:r>
            <a:r>
              <a:rPr kumimoji="0" lang="en-GB" sz="2400" b="0" i="1"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to make the most of their capacities and their lives.”</a:t>
            </a:r>
          </a:p>
        </p:txBody>
      </p:sp>
      <p:pic>
        <p:nvPicPr>
          <p:cNvPr id="8" name="Picture 7">
            <a:extLst>
              <a:ext uri="{FF2B5EF4-FFF2-40B4-BE49-F238E27FC236}">
                <a16:creationId xmlns:a16="http://schemas.microsoft.com/office/drawing/2014/main" id="{0983B3A4-930E-4824-BE09-1E3BFA3D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4" y="143418"/>
            <a:ext cx="3866606" cy="2114550"/>
          </a:xfrm>
          <a:prstGeom prst="rect">
            <a:avLst/>
          </a:prstGeom>
        </p:spPr>
      </p:pic>
    </p:spTree>
    <p:extLst>
      <p:ext uri="{BB962C8B-B14F-4D97-AF65-F5344CB8AC3E}">
        <p14:creationId xmlns:p14="http://schemas.microsoft.com/office/powerpoint/2010/main" val="390052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C9075-2130-45A5-901A-8FC5F2E4D7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814062" y="0"/>
            <a:ext cx="3377940" cy="6858000"/>
          </a:xfrm>
          <a:prstGeom prst="rect">
            <a:avLst/>
          </a:prstGeom>
        </p:spPr>
      </p:pic>
      <p:pic>
        <p:nvPicPr>
          <p:cNvPr id="5" name="Picture 4">
            <a:extLst>
              <a:ext uri="{FF2B5EF4-FFF2-40B4-BE49-F238E27FC236}">
                <a16:creationId xmlns:a16="http://schemas.microsoft.com/office/drawing/2014/main" id="{0F8F7FA8-587E-4980-80F7-BDAFC09D56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620737" cy="6858000"/>
          </a:xfrm>
          <a:prstGeom prst="rect">
            <a:avLst/>
          </a:prstGeom>
        </p:spPr>
      </p:pic>
      <p:sp>
        <p:nvSpPr>
          <p:cNvPr id="6" name="Content Placeholder 2">
            <a:extLst>
              <a:ext uri="{FF2B5EF4-FFF2-40B4-BE49-F238E27FC236}">
                <a16:creationId xmlns:a16="http://schemas.microsoft.com/office/drawing/2014/main" id="{C6F62809-B824-4AE1-95D0-E6CBA3679C08}"/>
              </a:ext>
            </a:extLst>
          </p:cNvPr>
          <p:cNvSpPr txBox="1">
            <a:spLocks/>
          </p:cNvSpPr>
          <p:nvPr/>
        </p:nvSpPr>
        <p:spPr>
          <a:xfrm>
            <a:off x="3695307" y="103696"/>
            <a:ext cx="4996206" cy="661761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Asking ourselves what and why and how?</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How does our relentless focus on curriculum, pedagogy and assessment impact on our 12,500 children?</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Why this, why now?</a:t>
            </a:r>
            <a:r>
              <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r>
              <a:rPr kumimoji="0" lang="en-GB"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Curriculum</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Why this, like this?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Pedagogy</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Why this, what next? </a:t>
            </a:r>
            <a:r>
              <a:rPr kumimoji="0" lang="en-GB" sz="11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Assessment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Stepping forward</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Filling their backpacks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Learning which lasts</a:t>
            </a:r>
          </a:p>
        </p:txBody>
      </p:sp>
    </p:spTree>
    <p:extLst>
      <p:ext uri="{BB962C8B-B14F-4D97-AF65-F5344CB8AC3E}">
        <p14:creationId xmlns:p14="http://schemas.microsoft.com/office/powerpoint/2010/main" val="393135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Poor proxies for learning| Prof Coe</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D18101-D562-472E-A5D4-DBDF9466D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 y="1362075"/>
            <a:ext cx="9953625" cy="4800600"/>
          </a:xfrm>
          <a:prstGeom prst="rect">
            <a:avLst/>
          </a:prstGeom>
        </p:spPr>
      </p:pic>
    </p:spTree>
    <p:extLst>
      <p:ext uri="{BB962C8B-B14F-4D97-AF65-F5344CB8AC3E}">
        <p14:creationId xmlns:p14="http://schemas.microsoft.com/office/powerpoint/2010/main" val="343407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Provoke| Top right box teaching</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CCFC745-D0FA-44C6-B601-27E12E20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3" y="1209688"/>
            <a:ext cx="9632584" cy="5414949"/>
          </a:xfrm>
          <a:prstGeom prst="rect">
            <a:avLst/>
          </a:prstGeom>
        </p:spPr>
      </p:pic>
    </p:spTree>
    <p:extLst>
      <p:ext uri="{BB962C8B-B14F-4D97-AF65-F5344CB8AC3E}">
        <p14:creationId xmlns:p14="http://schemas.microsoft.com/office/powerpoint/2010/main" val="374599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8077</TotalTime>
  <Words>1131</Words>
  <Application>Microsoft Office PowerPoint</Application>
  <PresentationFormat>Widescreen</PresentationFormat>
  <Paragraphs>78</Paragraphs>
  <Slides>29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Calibri Light</vt:lpstr>
      <vt:lpstr>Effra</vt:lpstr>
      <vt:lpstr>Times New Roman</vt:lpstr>
      <vt:lpstr>Office Theme</vt:lpstr>
      <vt:lpstr>2_Office Theme</vt:lpstr>
      <vt:lpstr>3_Office Theme</vt:lpstr>
      <vt:lpstr>4_Office Theme</vt:lpstr>
      <vt:lpstr>Great Teaching  Session 3</vt:lpstr>
      <vt:lpstr>PowerPoint Presentation</vt:lpstr>
      <vt:lpstr>PowerPoint Presentation</vt:lpstr>
      <vt:lpstr>PowerPoint Presentation</vt:lpstr>
      <vt:lpstr>PowerPoint Presentation</vt:lpstr>
      <vt:lpstr>Disadvantage first and  even over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Teaching  Session 2</dc:title>
  <dc:creator>Susie Weaver - CLF Central</dc:creator>
  <cp:lastModifiedBy>Chris Baker - Institute</cp:lastModifiedBy>
  <cp:revision>6</cp:revision>
  <dcterms:created xsi:type="dcterms:W3CDTF">2021-11-14T14:48:58Z</dcterms:created>
  <dcterms:modified xsi:type="dcterms:W3CDTF">2022-01-18T07:55:20Z</dcterms:modified>
</cp:coreProperties>
</file>