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4647" r:id="rId5"/>
    <p:sldId id="4552" r:id="rId6"/>
    <p:sldId id="1978" r:id="rId7"/>
    <p:sldId id="1321" r:id="rId8"/>
    <p:sldId id="4549" r:id="rId9"/>
    <p:sldId id="1972" r:id="rId10"/>
    <p:sldId id="1971" r:id="rId11"/>
    <p:sldId id="1811" r:id="rId12"/>
    <p:sldId id="4550" r:id="rId13"/>
    <p:sldId id="4551" r:id="rId14"/>
    <p:sldId id="1810" r:id="rId15"/>
    <p:sldId id="1808" r:id="rId16"/>
    <p:sldId id="1968" r:id="rId17"/>
    <p:sldId id="1969" r:id="rId18"/>
    <p:sldId id="19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030A0"/>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AEA428-D4F8-4647-9687-49712335351B}" v="654" dt="2021-10-21T08:34:08.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580" y="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748F8E-9DAE-41F6-84E5-3F26F616CE58}" type="doc">
      <dgm:prSet loTypeId="urn:microsoft.com/office/officeart/2005/8/layout/venn1" loCatId="relationship" qsTypeId="urn:microsoft.com/office/officeart/2005/8/quickstyle/simple1" qsCatId="simple" csTypeId="urn:microsoft.com/office/officeart/2005/8/colors/accent1_2" csCatId="accent1" phldr="1"/>
      <dgm:spPr/>
    </dgm:pt>
    <dgm:pt modelId="{6FCBEC08-351F-4AC4-B6E5-24D48684647E}">
      <dgm:prSet phldrT="[Text]" custT="1"/>
      <dgm:spPr>
        <a:solidFill>
          <a:schemeClr val="accent6">
            <a:lumMod val="75000"/>
            <a:alpha val="50000"/>
          </a:schemeClr>
        </a:solidFill>
      </dgm:spPr>
      <dgm:t>
        <a:bodyPr/>
        <a:lstStyle/>
        <a:p>
          <a:r>
            <a:rPr lang="en-GB" sz="3600" b="1" dirty="0"/>
            <a:t>Professional Development</a:t>
          </a:r>
        </a:p>
      </dgm:t>
    </dgm:pt>
    <dgm:pt modelId="{B1AF5DE7-3F1B-4428-9300-07E0AD90F058}" type="parTrans" cxnId="{F3821CC9-6475-4CAE-88CC-A00D51019415}">
      <dgm:prSet/>
      <dgm:spPr/>
      <dgm:t>
        <a:bodyPr/>
        <a:lstStyle/>
        <a:p>
          <a:endParaRPr lang="en-GB" b="1"/>
        </a:p>
      </dgm:t>
    </dgm:pt>
    <dgm:pt modelId="{EB1318EA-E9B1-4B86-AFE3-0D474968F7A9}" type="sibTrans" cxnId="{F3821CC9-6475-4CAE-88CC-A00D51019415}">
      <dgm:prSet/>
      <dgm:spPr/>
      <dgm:t>
        <a:bodyPr/>
        <a:lstStyle/>
        <a:p>
          <a:endParaRPr lang="en-GB" b="1"/>
        </a:p>
      </dgm:t>
    </dgm:pt>
    <dgm:pt modelId="{418F8FBC-5C66-4E12-87CF-96B763C29E2D}">
      <dgm:prSet phldrT="[Text]"/>
      <dgm:spPr>
        <a:solidFill>
          <a:schemeClr val="accent1">
            <a:lumMod val="75000"/>
            <a:alpha val="50000"/>
          </a:schemeClr>
        </a:solidFill>
      </dgm:spPr>
      <dgm:t>
        <a:bodyPr/>
        <a:lstStyle/>
        <a:p>
          <a:r>
            <a:rPr lang="en-GB" b="1" dirty="0"/>
            <a:t>Personal Development</a:t>
          </a:r>
        </a:p>
      </dgm:t>
    </dgm:pt>
    <dgm:pt modelId="{6B1FFFDD-08D9-4BE2-80B0-27668D8D80B4}" type="parTrans" cxnId="{E853D178-3C09-48D9-BD16-0E6FADA94EB5}">
      <dgm:prSet/>
      <dgm:spPr/>
      <dgm:t>
        <a:bodyPr/>
        <a:lstStyle/>
        <a:p>
          <a:endParaRPr lang="en-GB" b="1"/>
        </a:p>
      </dgm:t>
    </dgm:pt>
    <dgm:pt modelId="{E6D138AF-A4E4-4088-B98A-7CA64C765817}" type="sibTrans" cxnId="{E853D178-3C09-48D9-BD16-0E6FADA94EB5}">
      <dgm:prSet/>
      <dgm:spPr/>
      <dgm:t>
        <a:bodyPr/>
        <a:lstStyle/>
        <a:p>
          <a:endParaRPr lang="en-GB" b="1"/>
        </a:p>
      </dgm:t>
    </dgm:pt>
    <dgm:pt modelId="{763A284E-4F9B-4A6B-9BA3-F23F97E5D2D3}">
      <dgm:prSet phldrT="[Text]"/>
      <dgm:spPr>
        <a:solidFill>
          <a:schemeClr val="accent2">
            <a:lumMod val="75000"/>
            <a:alpha val="50000"/>
          </a:schemeClr>
        </a:solidFill>
      </dgm:spPr>
      <dgm:t>
        <a:bodyPr/>
        <a:lstStyle/>
        <a:p>
          <a:r>
            <a:rPr lang="en-GB" b="1" dirty="0"/>
            <a:t>Training</a:t>
          </a:r>
        </a:p>
      </dgm:t>
    </dgm:pt>
    <dgm:pt modelId="{8854E189-C9B8-4F07-9EC3-3F1AFABDA535}" type="parTrans" cxnId="{DEFB232A-D1B2-4DD0-A2F3-666B461806EF}">
      <dgm:prSet/>
      <dgm:spPr/>
      <dgm:t>
        <a:bodyPr/>
        <a:lstStyle/>
        <a:p>
          <a:endParaRPr lang="en-GB" b="1"/>
        </a:p>
      </dgm:t>
    </dgm:pt>
    <dgm:pt modelId="{62592CF9-5A40-4078-A49C-BB72162C5A14}" type="sibTrans" cxnId="{DEFB232A-D1B2-4DD0-A2F3-666B461806EF}">
      <dgm:prSet/>
      <dgm:spPr/>
      <dgm:t>
        <a:bodyPr/>
        <a:lstStyle/>
        <a:p>
          <a:endParaRPr lang="en-GB" b="1"/>
        </a:p>
      </dgm:t>
    </dgm:pt>
    <dgm:pt modelId="{0BE117E1-028B-4F60-8F7E-FC2C6C5C1DB8}" type="pres">
      <dgm:prSet presAssocID="{D7748F8E-9DAE-41F6-84E5-3F26F616CE58}" presName="compositeShape" presStyleCnt="0">
        <dgm:presLayoutVars>
          <dgm:chMax val="7"/>
          <dgm:dir/>
          <dgm:resizeHandles val="exact"/>
        </dgm:presLayoutVars>
      </dgm:prSet>
      <dgm:spPr/>
    </dgm:pt>
    <dgm:pt modelId="{0621A5A8-5094-469A-9FDE-A6F0D62624D2}" type="pres">
      <dgm:prSet presAssocID="{6FCBEC08-351F-4AC4-B6E5-24D48684647E}" presName="circ1" presStyleLbl="vennNode1" presStyleIdx="0" presStyleCnt="3" custScaleX="162360" custScaleY="162898"/>
      <dgm:spPr/>
    </dgm:pt>
    <dgm:pt modelId="{0B1F9318-0132-4FA6-9F89-DA8AD25D6230}" type="pres">
      <dgm:prSet presAssocID="{6FCBEC08-351F-4AC4-B6E5-24D48684647E}" presName="circ1Tx" presStyleLbl="revTx" presStyleIdx="0" presStyleCnt="0">
        <dgm:presLayoutVars>
          <dgm:chMax val="0"/>
          <dgm:chPref val="0"/>
          <dgm:bulletEnabled val="1"/>
        </dgm:presLayoutVars>
      </dgm:prSet>
      <dgm:spPr/>
    </dgm:pt>
    <dgm:pt modelId="{561C64CF-EA3B-4E8D-9813-AE3FD48A7304}" type="pres">
      <dgm:prSet presAssocID="{418F8FBC-5C66-4E12-87CF-96B763C29E2D}" presName="circ2" presStyleLbl="vennNode1" presStyleIdx="1" presStyleCnt="3" custLinFactNeighborX="25822" custLinFactNeighborY="5665"/>
      <dgm:spPr/>
    </dgm:pt>
    <dgm:pt modelId="{814E9F31-13CF-434D-BF0E-8605E09E6DDF}" type="pres">
      <dgm:prSet presAssocID="{418F8FBC-5C66-4E12-87CF-96B763C29E2D}" presName="circ2Tx" presStyleLbl="revTx" presStyleIdx="0" presStyleCnt="0">
        <dgm:presLayoutVars>
          <dgm:chMax val="0"/>
          <dgm:chPref val="0"/>
          <dgm:bulletEnabled val="1"/>
        </dgm:presLayoutVars>
      </dgm:prSet>
      <dgm:spPr/>
    </dgm:pt>
    <dgm:pt modelId="{15401C99-3BB6-4460-899C-3401F9FE2B2F}" type="pres">
      <dgm:prSet presAssocID="{763A284E-4F9B-4A6B-9BA3-F23F97E5D2D3}" presName="circ3" presStyleLbl="vennNode1" presStyleIdx="2" presStyleCnt="3" custLinFactNeighborX="-24609" custLinFactNeighborY="6440"/>
      <dgm:spPr/>
    </dgm:pt>
    <dgm:pt modelId="{514A261B-99A3-452B-A76C-91D71590A17F}" type="pres">
      <dgm:prSet presAssocID="{763A284E-4F9B-4A6B-9BA3-F23F97E5D2D3}" presName="circ3Tx" presStyleLbl="revTx" presStyleIdx="0" presStyleCnt="0">
        <dgm:presLayoutVars>
          <dgm:chMax val="0"/>
          <dgm:chPref val="0"/>
          <dgm:bulletEnabled val="1"/>
        </dgm:presLayoutVars>
      </dgm:prSet>
      <dgm:spPr/>
    </dgm:pt>
  </dgm:ptLst>
  <dgm:cxnLst>
    <dgm:cxn modelId="{DEFB232A-D1B2-4DD0-A2F3-666B461806EF}" srcId="{D7748F8E-9DAE-41F6-84E5-3F26F616CE58}" destId="{763A284E-4F9B-4A6B-9BA3-F23F97E5D2D3}" srcOrd="2" destOrd="0" parTransId="{8854E189-C9B8-4F07-9EC3-3F1AFABDA535}" sibTransId="{62592CF9-5A40-4078-A49C-BB72162C5A14}"/>
    <dgm:cxn modelId="{BBA8E32E-9FA3-438D-91A4-805648D46AA7}" type="presOf" srcId="{418F8FBC-5C66-4E12-87CF-96B763C29E2D}" destId="{814E9F31-13CF-434D-BF0E-8605E09E6DDF}" srcOrd="1" destOrd="0" presId="urn:microsoft.com/office/officeart/2005/8/layout/venn1"/>
    <dgm:cxn modelId="{AD4FD030-3D25-4F73-80DC-6F3B2982B8E0}" type="presOf" srcId="{763A284E-4F9B-4A6B-9BA3-F23F97E5D2D3}" destId="{514A261B-99A3-452B-A76C-91D71590A17F}" srcOrd="1" destOrd="0" presId="urn:microsoft.com/office/officeart/2005/8/layout/venn1"/>
    <dgm:cxn modelId="{649A7E68-E65B-4AF9-A713-DB1FCE450B54}" type="presOf" srcId="{763A284E-4F9B-4A6B-9BA3-F23F97E5D2D3}" destId="{15401C99-3BB6-4460-899C-3401F9FE2B2F}" srcOrd="0" destOrd="0" presId="urn:microsoft.com/office/officeart/2005/8/layout/venn1"/>
    <dgm:cxn modelId="{E853D178-3C09-48D9-BD16-0E6FADA94EB5}" srcId="{D7748F8E-9DAE-41F6-84E5-3F26F616CE58}" destId="{418F8FBC-5C66-4E12-87CF-96B763C29E2D}" srcOrd="1" destOrd="0" parTransId="{6B1FFFDD-08D9-4BE2-80B0-27668D8D80B4}" sibTransId="{E6D138AF-A4E4-4088-B98A-7CA64C765817}"/>
    <dgm:cxn modelId="{B759F179-8A6F-4437-B729-D8FAC5C79409}" type="presOf" srcId="{D7748F8E-9DAE-41F6-84E5-3F26F616CE58}" destId="{0BE117E1-028B-4F60-8F7E-FC2C6C5C1DB8}" srcOrd="0" destOrd="0" presId="urn:microsoft.com/office/officeart/2005/8/layout/venn1"/>
    <dgm:cxn modelId="{F3821CC9-6475-4CAE-88CC-A00D51019415}" srcId="{D7748F8E-9DAE-41F6-84E5-3F26F616CE58}" destId="{6FCBEC08-351F-4AC4-B6E5-24D48684647E}" srcOrd="0" destOrd="0" parTransId="{B1AF5DE7-3F1B-4428-9300-07E0AD90F058}" sibTransId="{EB1318EA-E9B1-4B86-AFE3-0D474968F7A9}"/>
    <dgm:cxn modelId="{8F4B4AD2-ECFA-48F2-9E10-C08C81210B68}" type="presOf" srcId="{418F8FBC-5C66-4E12-87CF-96B763C29E2D}" destId="{561C64CF-EA3B-4E8D-9813-AE3FD48A7304}" srcOrd="0" destOrd="0" presId="urn:microsoft.com/office/officeart/2005/8/layout/venn1"/>
    <dgm:cxn modelId="{160370F7-4D42-448C-94D4-C263C49F477C}" type="presOf" srcId="{6FCBEC08-351F-4AC4-B6E5-24D48684647E}" destId="{0621A5A8-5094-469A-9FDE-A6F0D62624D2}" srcOrd="0" destOrd="0" presId="urn:microsoft.com/office/officeart/2005/8/layout/venn1"/>
    <dgm:cxn modelId="{4D6E9CF8-9E70-45C2-94CD-C5196FE2A6AD}" type="presOf" srcId="{6FCBEC08-351F-4AC4-B6E5-24D48684647E}" destId="{0B1F9318-0132-4FA6-9F89-DA8AD25D6230}" srcOrd="1" destOrd="0" presId="urn:microsoft.com/office/officeart/2005/8/layout/venn1"/>
    <dgm:cxn modelId="{8666146A-864B-46EC-9EE1-DA198B809464}" type="presParOf" srcId="{0BE117E1-028B-4F60-8F7E-FC2C6C5C1DB8}" destId="{0621A5A8-5094-469A-9FDE-A6F0D62624D2}" srcOrd="0" destOrd="0" presId="urn:microsoft.com/office/officeart/2005/8/layout/venn1"/>
    <dgm:cxn modelId="{AE807D3D-B0E5-400B-A29D-EE470F14B254}" type="presParOf" srcId="{0BE117E1-028B-4F60-8F7E-FC2C6C5C1DB8}" destId="{0B1F9318-0132-4FA6-9F89-DA8AD25D6230}" srcOrd="1" destOrd="0" presId="urn:microsoft.com/office/officeart/2005/8/layout/venn1"/>
    <dgm:cxn modelId="{6FFABAE0-292F-43A3-B4F9-B5B6911A602B}" type="presParOf" srcId="{0BE117E1-028B-4F60-8F7E-FC2C6C5C1DB8}" destId="{561C64CF-EA3B-4E8D-9813-AE3FD48A7304}" srcOrd="2" destOrd="0" presId="urn:microsoft.com/office/officeart/2005/8/layout/venn1"/>
    <dgm:cxn modelId="{38B429AA-0E1D-4FD6-9DD5-8640B3BF30E1}" type="presParOf" srcId="{0BE117E1-028B-4F60-8F7E-FC2C6C5C1DB8}" destId="{814E9F31-13CF-434D-BF0E-8605E09E6DDF}" srcOrd="3" destOrd="0" presId="urn:microsoft.com/office/officeart/2005/8/layout/venn1"/>
    <dgm:cxn modelId="{AFF11445-A4DA-4EA4-A364-082C2EB2A65A}" type="presParOf" srcId="{0BE117E1-028B-4F60-8F7E-FC2C6C5C1DB8}" destId="{15401C99-3BB6-4460-899C-3401F9FE2B2F}" srcOrd="4" destOrd="0" presId="urn:microsoft.com/office/officeart/2005/8/layout/venn1"/>
    <dgm:cxn modelId="{FD2154CB-4E73-4356-B18C-4587B2EC3AEF}" type="presParOf" srcId="{0BE117E1-028B-4F60-8F7E-FC2C6C5C1DB8}" destId="{514A261B-99A3-452B-A76C-91D71590A17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1A5A8-5094-469A-9FDE-A6F0D62624D2}">
      <dsp:nvSpPr>
        <dsp:cNvPr id="0" name=""/>
        <dsp:cNvSpPr/>
      </dsp:nvSpPr>
      <dsp:spPr>
        <a:xfrm>
          <a:off x="1220979" y="-254294"/>
          <a:ext cx="3790889" cy="3803450"/>
        </a:xfrm>
        <a:prstGeom prst="ellipse">
          <a:avLst/>
        </a:prstGeom>
        <a:solidFill>
          <a:schemeClr val="accent6">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GB" sz="3600" b="1" kern="1200" dirty="0"/>
            <a:t>Professional Development</a:t>
          </a:r>
        </a:p>
      </dsp:txBody>
      <dsp:txXfrm>
        <a:off x="1726431" y="411309"/>
        <a:ext cx="2779985" cy="1711552"/>
      </dsp:txXfrm>
    </dsp:sp>
    <dsp:sp modelId="{561C64CF-EA3B-4E8D-9813-AE3FD48A7304}">
      <dsp:nvSpPr>
        <dsp:cNvPr id="0" name=""/>
        <dsp:cNvSpPr/>
      </dsp:nvSpPr>
      <dsp:spPr>
        <a:xfrm>
          <a:off x="3394398" y="1939289"/>
          <a:ext cx="2334866" cy="2334866"/>
        </a:xfrm>
        <a:prstGeom prst="ellipse">
          <a:avLst/>
        </a:prstGeom>
        <a:solidFill>
          <a:schemeClr val="accent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GB" sz="1900" b="1" kern="1200" dirty="0"/>
            <a:t>Personal Development</a:t>
          </a:r>
        </a:p>
      </dsp:txBody>
      <dsp:txXfrm>
        <a:off x="4108478" y="2542463"/>
        <a:ext cx="1400919" cy="1284176"/>
      </dsp:txXfrm>
    </dsp:sp>
    <dsp:sp modelId="{15401C99-3BB6-4460-899C-3401F9FE2B2F}">
      <dsp:nvSpPr>
        <dsp:cNvPr id="0" name=""/>
        <dsp:cNvSpPr/>
      </dsp:nvSpPr>
      <dsp:spPr>
        <a:xfrm>
          <a:off x="531906" y="1939289"/>
          <a:ext cx="2334866" cy="2334866"/>
        </a:xfrm>
        <a:prstGeom prst="ellipse">
          <a:avLst/>
        </a:prstGeom>
        <a:solidFill>
          <a:schemeClr val="accent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GB" sz="1900" b="1" kern="1200" dirty="0"/>
            <a:t>Training</a:t>
          </a:r>
        </a:p>
      </dsp:txBody>
      <dsp:txXfrm>
        <a:off x="751772" y="2542463"/>
        <a:ext cx="1400919" cy="12841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BF9C9-9B13-46AE-BE9A-3148B76482E7}" type="datetimeFigureOut">
              <a:rPr lang="en-GB" smtClean="0"/>
              <a:t>22/10/2021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70FA54-85AC-4143-8E04-F9F21242FDCA}" type="slidenum">
              <a:rPr lang="en-GB" smtClean="0"/>
              <a:t>‹#›</a:t>
            </a:fld>
            <a:endParaRPr lang="en-GB"/>
          </a:p>
        </p:txBody>
      </p:sp>
    </p:spTree>
    <p:extLst>
      <p:ext uri="{BB962C8B-B14F-4D97-AF65-F5344CB8AC3E}">
        <p14:creationId xmlns:p14="http://schemas.microsoft.com/office/powerpoint/2010/main" val="2208228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Continuously improve standards</a:t>
            </a:r>
          </a:p>
          <a:p>
            <a:r>
              <a:rPr lang="en-GB" dirty="0"/>
              <a:t>What? Professional development to enable every member of staff to (put simply) do their work incrementally a bit better – so that they are more efficient/effective/deliver continuously better output, i.e. improved standard of the work, whatever it is</a:t>
            </a:r>
          </a:p>
          <a:p>
            <a:r>
              <a:rPr lang="en-GB" dirty="0"/>
              <a:t>In each of our areas the WHAT will be different, and the design and delivery of deliberate PD programmes will be in context of staff and their roles/work.</a:t>
            </a:r>
          </a:p>
          <a:p>
            <a:r>
              <a:rPr lang="en-GB" dirty="0"/>
              <a:t>Requisite Conditions? HEART values HIGH EXPECTATIONS – commitment from all staff to deliver the best possible quality of work</a:t>
            </a:r>
          </a:p>
          <a:p>
            <a:r>
              <a:rPr lang="en-GB" dirty="0"/>
              <a:t>Culture of praise for continuing learning and continuous improvement – individuals and teams</a:t>
            </a:r>
          </a:p>
          <a:p>
            <a:r>
              <a:rPr lang="en-GB" dirty="0"/>
              <a:t>Culture of trust for staff to self-evaluate accurately and engage positively with identifying and improving areas of own practice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C91BD8-4ADE-4097-8246-3D8A14ED59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12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Training – statutory knowledge (e.g. SG), mandatory behaviour expectations (e.g. Code of Conduct, H&amp;S) and skills (e.g. IT)</a:t>
            </a:r>
          </a:p>
          <a:p>
            <a:r>
              <a:rPr lang="en-GB" dirty="0"/>
              <a:t>PD</a:t>
            </a:r>
          </a:p>
          <a:p>
            <a:r>
              <a:rPr lang="en-GB" dirty="0"/>
              <a:t>Personal Development – not very well defined (yet)! - enrichment, wellbeing, creativity</a:t>
            </a:r>
          </a:p>
          <a:p>
            <a:r>
              <a:rPr lang="en-GB" dirty="0"/>
              <a:t>PD Platform – how we have used these headings to differentiate content (not very well yet!)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C91BD8-4ADE-4097-8246-3D8A14ED59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206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Continuously improve standards</a:t>
            </a:r>
          </a:p>
          <a:p>
            <a:r>
              <a:rPr lang="en-GB" dirty="0"/>
              <a:t>What? Professional development to enable every member of staff to (put simply) do their work incrementally a bit better – so that they are more efficient/effective/deliver continuously better output, i.e. improved standard of the work, whatever it is</a:t>
            </a:r>
          </a:p>
          <a:p>
            <a:r>
              <a:rPr lang="en-GB" dirty="0"/>
              <a:t>In each of our areas the WHAT will be different, and the design and delivery of deliberate PD programmes will be in context of staff and their roles/work.</a:t>
            </a:r>
          </a:p>
          <a:p>
            <a:r>
              <a:rPr lang="en-GB" dirty="0"/>
              <a:t>Requisite Conditions? HEART values HIGH EXPECTATIONS – commitment from all staff to deliver the best possible quality of work</a:t>
            </a:r>
          </a:p>
          <a:p>
            <a:r>
              <a:rPr lang="en-GB" dirty="0"/>
              <a:t>Culture of praise for continuing learning and continuous improvement – individuals and teams</a:t>
            </a:r>
          </a:p>
          <a:p>
            <a:r>
              <a:rPr lang="en-GB" dirty="0"/>
              <a:t>Culture of trust for staff to self-evaluate accurately and engage positively with identifying and improving areas of own practice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C91BD8-4ADE-4097-8246-3D8A14ED59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314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PD Platform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C91BD8-4ADE-4097-8246-3D8A14ED59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161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PD Platform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C91BD8-4ADE-4097-8246-3D8A14ED59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051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PD Platform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C91BD8-4ADE-4097-8246-3D8A14ED59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5906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Variety of PD activities for developing teaching</a:t>
            </a:r>
          </a:p>
          <a:p>
            <a:r>
              <a:rPr lang="en-GB" dirty="0"/>
              <a:t>Instructional coaching – currently the biggest ticket in education sector for teacher development and school improvement</a:t>
            </a:r>
          </a:p>
          <a:p>
            <a:r>
              <a:rPr lang="en-GB"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C91BD8-4ADE-4097-8246-3D8A14ED59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896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PD Platform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C91BD8-4ADE-4097-8246-3D8A14ED59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06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Effective notetaking is often the unsung hero of the workplace. It can help you capture ideas, learn new concepts, organize your thoughts, share information, and much more—but in order for your notes to be effective, you first have to learn the right notetaking strategies.</a:t>
            </a:r>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Focus on the Right Things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Your notes should not be a straight transcript of an entire meeting / workshop. Make sure you take down the main bullet points and any additional comments or questions you may have. The key is to focus on capturing the basic facts, key points and any questions that are raised in your mind. </a:t>
            </a:r>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Less is More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it comes to notes, taking less is actually more. Take down keywords, skip unneeded words, or write down partial sentences. Once you are finished with the meeting / workshop, write up a full summary while the information is still fresh in your mind. This gives you the opportunity to fill in all the blanks, so when you look back you have everything you need.</a:t>
            </a:r>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Keep it Bold</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taking notes, make sure to highlight or bold the most important information. This allows you to more easily locate the important takeaways when skimming your notes later. If you are handwriting your notes, highlight or underline and If typing, use the highlighter, italicize, underline, and bold options to make your notes more effective.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B722EA3C-44FC-48EF-A010-F5DA064DF575}" type="slidenum">
              <a:rPr lang="en-GB" smtClean="0"/>
              <a:t>14</a:t>
            </a:fld>
            <a:endParaRPr lang="en-GB"/>
          </a:p>
        </p:txBody>
      </p:sp>
    </p:spTree>
    <p:extLst>
      <p:ext uri="{BB962C8B-B14F-4D97-AF65-F5344CB8AC3E}">
        <p14:creationId xmlns:p14="http://schemas.microsoft.com/office/powerpoint/2010/main" val="3261367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98B5846-F097-44CA-BA4D-ED4F277C06A7}"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37810-2357-46DA-8AA8-92D5B9FB80A8}"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407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8B5846-F097-44CA-BA4D-ED4F277C06A7}"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37810-2357-46DA-8AA8-92D5B9FB80A8}" type="slidenum">
              <a:rPr lang="en-GB" smtClean="0"/>
              <a:t>‹#›</a:t>
            </a:fld>
            <a:endParaRPr lang="en-GB"/>
          </a:p>
        </p:txBody>
      </p:sp>
    </p:spTree>
    <p:extLst>
      <p:ext uri="{BB962C8B-B14F-4D97-AF65-F5344CB8AC3E}">
        <p14:creationId xmlns:p14="http://schemas.microsoft.com/office/powerpoint/2010/main" val="4135128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8B5846-F097-44CA-BA4D-ED4F277C06A7}"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37810-2357-46DA-8AA8-92D5B9FB80A8}" type="slidenum">
              <a:rPr lang="en-GB" smtClean="0"/>
              <a:t>‹#›</a:t>
            </a:fld>
            <a:endParaRPr lang="en-GB"/>
          </a:p>
        </p:txBody>
      </p:sp>
    </p:spTree>
    <p:extLst>
      <p:ext uri="{BB962C8B-B14F-4D97-AF65-F5344CB8AC3E}">
        <p14:creationId xmlns:p14="http://schemas.microsoft.com/office/powerpoint/2010/main" val="4043158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8B5846-F097-44CA-BA4D-ED4F277C06A7}"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37810-2357-46DA-8AA8-92D5B9FB80A8}"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0776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8B5846-F097-44CA-BA4D-ED4F277C06A7}"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37810-2357-46DA-8AA8-92D5B9FB80A8}" type="slidenum">
              <a:rPr lang="en-GB" smtClean="0"/>
              <a:t>‹#›</a:t>
            </a:fld>
            <a:endParaRPr lang="en-GB"/>
          </a:p>
        </p:txBody>
      </p:sp>
    </p:spTree>
    <p:extLst>
      <p:ext uri="{BB962C8B-B14F-4D97-AF65-F5344CB8AC3E}">
        <p14:creationId xmlns:p14="http://schemas.microsoft.com/office/powerpoint/2010/main" val="1104432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98B5846-F097-44CA-BA4D-ED4F277C06A7}" type="datetimeFigureOut">
              <a:rPr lang="en-GB" smtClean="0"/>
              <a:t>22/10/2021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37810-2357-46DA-8AA8-92D5B9FB80A8}" type="slidenum">
              <a:rPr lang="en-GB" smtClean="0"/>
              <a:t>‹#›</a:t>
            </a:fld>
            <a:endParaRPr lang="en-GB"/>
          </a:p>
        </p:txBody>
      </p:sp>
    </p:spTree>
    <p:extLst>
      <p:ext uri="{BB962C8B-B14F-4D97-AF65-F5344CB8AC3E}">
        <p14:creationId xmlns:p14="http://schemas.microsoft.com/office/powerpoint/2010/main" val="298554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98B5846-F097-44CA-BA4D-ED4F277C06A7}" type="datetimeFigureOut">
              <a:rPr lang="en-GB" smtClean="0"/>
              <a:t>22/10/2021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E37810-2357-46DA-8AA8-92D5B9FB80A8}" type="slidenum">
              <a:rPr lang="en-GB" smtClean="0"/>
              <a:t>‹#›</a:t>
            </a:fld>
            <a:endParaRPr lang="en-GB"/>
          </a:p>
        </p:txBody>
      </p:sp>
    </p:spTree>
    <p:extLst>
      <p:ext uri="{BB962C8B-B14F-4D97-AF65-F5344CB8AC3E}">
        <p14:creationId xmlns:p14="http://schemas.microsoft.com/office/powerpoint/2010/main" val="3959753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98B5846-F097-44CA-BA4D-ED4F277C06A7}" type="datetimeFigureOut">
              <a:rPr lang="en-GB" smtClean="0"/>
              <a:t>22/10/2021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E37810-2357-46DA-8AA8-92D5B9FB80A8}" type="slidenum">
              <a:rPr lang="en-GB" smtClean="0"/>
              <a:t>‹#›</a:t>
            </a:fld>
            <a:endParaRPr lang="en-GB"/>
          </a:p>
        </p:txBody>
      </p:sp>
    </p:spTree>
    <p:extLst>
      <p:ext uri="{BB962C8B-B14F-4D97-AF65-F5344CB8AC3E}">
        <p14:creationId xmlns:p14="http://schemas.microsoft.com/office/powerpoint/2010/main" val="263988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8B5846-F097-44CA-BA4D-ED4F277C06A7}" type="datetimeFigureOut">
              <a:rPr lang="en-GB" smtClean="0"/>
              <a:t>22/10/2021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E37810-2357-46DA-8AA8-92D5B9FB80A8}" type="slidenum">
              <a:rPr lang="en-GB" smtClean="0"/>
              <a:t>‹#›</a:t>
            </a:fld>
            <a:endParaRPr lang="en-GB"/>
          </a:p>
        </p:txBody>
      </p:sp>
    </p:spTree>
    <p:extLst>
      <p:ext uri="{BB962C8B-B14F-4D97-AF65-F5344CB8AC3E}">
        <p14:creationId xmlns:p14="http://schemas.microsoft.com/office/powerpoint/2010/main" val="381666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8B5846-F097-44CA-BA4D-ED4F277C06A7}" type="datetimeFigureOut">
              <a:rPr lang="en-GB" smtClean="0"/>
              <a:t>22/10/2021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37810-2357-46DA-8AA8-92D5B9FB80A8}" type="slidenum">
              <a:rPr lang="en-GB" smtClean="0"/>
              <a:t>‹#›</a:t>
            </a:fld>
            <a:endParaRPr lang="en-GB"/>
          </a:p>
        </p:txBody>
      </p:sp>
    </p:spTree>
    <p:extLst>
      <p:ext uri="{BB962C8B-B14F-4D97-AF65-F5344CB8AC3E}">
        <p14:creationId xmlns:p14="http://schemas.microsoft.com/office/powerpoint/2010/main" val="2346532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8B5846-F097-44CA-BA4D-ED4F277C06A7}" type="datetimeFigureOut">
              <a:rPr lang="en-GB" smtClean="0"/>
              <a:t>22/10/2021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37810-2357-46DA-8AA8-92D5B9FB80A8}" type="slidenum">
              <a:rPr lang="en-GB" smtClean="0"/>
              <a:t>‹#›</a:t>
            </a:fld>
            <a:endParaRPr lang="en-GB"/>
          </a:p>
        </p:txBody>
      </p:sp>
    </p:spTree>
    <p:extLst>
      <p:ext uri="{BB962C8B-B14F-4D97-AF65-F5344CB8AC3E}">
        <p14:creationId xmlns:p14="http://schemas.microsoft.com/office/powerpoint/2010/main" val="915037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B5846-F097-44CA-BA4D-ED4F277C06A7}" type="datetimeFigureOut">
              <a:rPr lang="en-GB" smtClean="0"/>
              <a:t>22/10/2021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37810-2357-46DA-8AA8-92D5B9FB80A8}" type="slidenum">
              <a:rPr lang="en-GB" smtClean="0"/>
              <a:t>‹#›</a:t>
            </a:fld>
            <a:endParaRPr lang="en-GB"/>
          </a:p>
        </p:txBody>
      </p:sp>
    </p:spTree>
    <p:extLst>
      <p:ext uri="{BB962C8B-B14F-4D97-AF65-F5344CB8AC3E}">
        <p14:creationId xmlns:p14="http://schemas.microsoft.com/office/powerpoint/2010/main" val="626132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velop.clf.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090A77-1C13-4A87-934D-965A9B4FBF69}"/>
              </a:ext>
            </a:extLst>
          </p:cNvPr>
          <p:cNvPicPr>
            <a:picLocks noChangeAspect="1"/>
          </p:cNvPicPr>
          <p:nvPr/>
        </p:nvPicPr>
        <p:blipFill>
          <a:blip r:embed="rId2"/>
          <a:stretch>
            <a:fillRect/>
          </a:stretch>
        </p:blipFill>
        <p:spPr>
          <a:xfrm>
            <a:off x="-138744" y="0"/>
            <a:ext cx="12330744" cy="8224606"/>
          </a:xfrm>
          <a:prstGeom prst="rect">
            <a:avLst/>
          </a:prstGeom>
        </p:spPr>
      </p:pic>
      <p:sp>
        <p:nvSpPr>
          <p:cNvPr id="2" name="Title 1">
            <a:extLst>
              <a:ext uri="{FF2B5EF4-FFF2-40B4-BE49-F238E27FC236}">
                <a16:creationId xmlns:a16="http://schemas.microsoft.com/office/drawing/2014/main" id="{6CA33A02-4FFE-4C79-8821-5ABE9113383B}"/>
              </a:ext>
            </a:extLst>
          </p:cNvPr>
          <p:cNvSpPr>
            <a:spLocks noGrp="1"/>
          </p:cNvSpPr>
          <p:nvPr>
            <p:ph type="ctrTitle"/>
          </p:nvPr>
        </p:nvSpPr>
        <p:spPr>
          <a:xfrm>
            <a:off x="461639" y="175954"/>
            <a:ext cx="10902647" cy="1367096"/>
          </a:xfrm>
        </p:spPr>
        <p:txBody>
          <a:bodyPr>
            <a:normAutofit/>
          </a:bodyPr>
          <a:lstStyle/>
          <a:p>
            <a:pPr algn="l"/>
            <a:r>
              <a:rPr lang="en-GB" sz="4000"/>
              <a:t>Bridge to the Future – Part Two </a:t>
            </a:r>
            <a:br>
              <a:rPr lang="en-GB" sz="4000"/>
            </a:br>
            <a:r>
              <a:rPr lang="en-GB" sz="4000"/>
              <a:t>October Conference 2021</a:t>
            </a:r>
            <a:endParaRPr lang="en-GB" i="1"/>
          </a:p>
        </p:txBody>
      </p:sp>
      <p:sp>
        <p:nvSpPr>
          <p:cNvPr id="3" name="Subtitle 2">
            <a:extLst>
              <a:ext uri="{FF2B5EF4-FFF2-40B4-BE49-F238E27FC236}">
                <a16:creationId xmlns:a16="http://schemas.microsoft.com/office/drawing/2014/main" id="{4A40AE36-397C-4582-9B98-DF1ACE4EAB07}"/>
              </a:ext>
            </a:extLst>
          </p:cNvPr>
          <p:cNvSpPr>
            <a:spLocks noGrp="1"/>
          </p:cNvSpPr>
          <p:nvPr>
            <p:ph type="subTitle" idx="1"/>
          </p:nvPr>
        </p:nvSpPr>
        <p:spPr>
          <a:xfrm>
            <a:off x="2220286" y="2563554"/>
            <a:ext cx="9144000" cy="1130417"/>
          </a:xfrm>
        </p:spPr>
        <p:txBody>
          <a:bodyPr>
            <a:normAutofit fontScale="85000" lnSpcReduction="20000"/>
          </a:bodyPr>
          <a:lstStyle/>
          <a:p>
            <a:pPr algn="r"/>
            <a:r>
              <a:rPr lang="en-GB" sz="4400"/>
              <a:t>Steve Taylor</a:t>
            </a:r>
          </a:p>
          <a:p>
            <a:pPr algn="r"/>
            <a:r>
              <a:rPr lang="en-GB" sz="1700"/>
              <a:t>Chief Executive Officer</a:t>
            </a:r>
          </a:p>
          <a:p>
            <a:pPr algn="r"/>
            <a:r>
              <a:rPr lang="en-GB" sz="1700"/>
              <a:t>Cabot Learning Federation</a:t>
            </a:r>
          </a:p>
        </p:txBody>
      </p:sp>
      <p:sp>
        <p:nvSpPr>
          <p:cNvPr id="5" name="Title 1">
            <a:extLst>
              <a:ext uri="{FF2B5EF4-FFF2-40B4-BE49-F238E27FC236}">
                <a16:creationId xmlns:a16="http://schemas.microsoft.com/office/drawing/2014/main" id="{740C05D3-14F8-40DD-A23D-B52922B0FF18}"/>
              </a:ext>
            </a:extLst>
          </p:cNvPr>
          <p:cNvSpPr txBox="1">
            <a:spLocks/>
          </p:cNvSpPr>
          <p:nvPr/>
        </p:nvSpPr>
        <p:spPr>
          <a:xfrm>
            <a:off x="-138744" y="1428584"/>
            <a:ext cx="6764323" cy="2303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457200">
              <a:lnSpc>
                <a:spcPct val="100000"/>
              </a:lnSpc>
              <a:defRPr/>
            </a:pPr>
            <a:r>
              <a:rPr lang="en-GB" sz="4300" dirty="0">
                <a:solidFill>
                  <a:schemeClr val="accent1">
                    <a:lumMod val="50000"/>
                  </a:schemeClr>
                </a:solidFill>
                <a:latin typeface="Trebuchet MS"/>
                <a:cs typeface="Trebuchet MS"/>
              </a:rPr>
              <a:t>Professional Services</a:t>
            </a:r>
            <a:br>
              <a:rPr lang="en-GB" sz="4300" dirty="0">
                <a:solidFill>
                  <a:schemeClr val="accent1">
                    <a:lumMod val="50000"/>
                  </a:schemeClr>
                </a:solidFill>
                <a:latin typeface="Trebuchet MS"/>
                <a:cs typeface="Trebuchet MS"/>
              </a:rPr>
            </a:br>
            <a:r>
              <a:rPr lang="en-GB" sz="4300" dirty="0">
                <a:solidFill>
                  <a:schemeClr val="accent1">
                    <a:lumMod val="50000"/>
                  </a:schemeClr>
                </a:solidFill>
                <a:latin typeface="Trebuchet MS"/>
                <a:cs typeface="Trebuchet MS"/>
              </a:rPr>
              <a:t>and </a:t>
            </a:r>
            <a:br>
              <a:rPr lang="en-GB" sz="4300" dirty="0">
                <a:solidFill>
                  <a:schemeClr val="accent1">
                    <a:lumMod val="50000"/>
                  </a:schemeClr>
                </a:solidFill>
                <a:latin typeface="Trebuchet MS"/>
                <a:cs typeface="Trebuchet MS"/>
              </a:rPr>
            </a:br>
            <a:r>
              <a:rPr lang="en-GB" sz="4300" dirty="0">
                <a:solidFill>
                  <a:schemeClr val="accent1">
                    <a:lumMod val="50000"/>
                  </a:schemeClr>
                </a:solidFill>
                <a:latin typeface="Trebuchet MS"/>
                <a:cs typeface="Trebuchet MS"/>
              </a:rPr>
              <a:t>Professional Development</a:t>
            </a:r>
          </a:p>
        </p:txBody>
      </p:sp>
    </p:spTree>
    <p:extLst>
      <p:ext uri="{BB962C8B-B14F-4D97-AF65-F5344CB8AC3E}">
        <p14:creationId xmlns:p14="http://schemas.microsoft.com/office/powerpoint/2010/main" val="2595836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DDF5A7-9D99-4F1B-AC5A-839AE4F1DA49}"/>
              </a:ext>
            </a:extLst>
          </p:cNvPr>
          <p:cNvSpPr txBox="1"/>
          <p:nvPr/>
        </p:nvSpPr>
        <p:spPr>
          <a:xfrm>
            <a:off x="93058" y="1571501"/>
            <a:ext cx="10278386" cy="2462213"/>
          </a:xfrm>
          <a:prstGeom prst="rect">
            <a:avLst/>
          </a:prstGeom>
          <a:noFill/>
        </p:spPr>
        <p:txBody>
          <a:bodyPr wrap="square" rtlCol="0">
            <a:spAutoFit/>
          </a:bodyPr>
          <a:lstStyle/>
          <a:p>
            <a:pPr marL="457200" indent="-457200">
              <a:buFont typeface="Arial" panose="020B0604020202020204" pitchFamily="34" charset="0"/>
              <a:buChar char="•"/>
            </a:pPr>
            <a:r>
              <a:rPr lang="en-GB" sz="2600" dirty="0"/>
              <a:t>Focus on improving outcomes (knowing &gt; doing = action &gt; impact)</a:t>
            </a:r>
          </a:p>
          <a:p>
            <a:pPr marL="457200" indent="-457200">
              <a:buFont typeface="Arial" panose="020B0604020202020204" pitchFamily="34" charset="0"/>
              <a:buChar char="•"/>
            </a:pPr>
            <a:r>
              <a:rPr lang="en-GB" sz="2600" dirty="0"/>
              <a:t>Underpinned by best evidence and expertise</a:t>
            </a:r>
          </a:p>
          <a:p>
            <a:pPr marL="457200" indent="-457200">
              <a:buFont typeface="Arial" panose="020B0604020202020204" pitchFamily="34" charset="0"/>
              <a:buChar char="•"/>
            </a:pPr>
            <a:r>
              <a:rPr lang="en-GB" sz="2600" dirty="0"/>
              <a:t>Collaborative </a:t>
            </a:r>
          </a:p>
          <a:p>
            <a:pPr marL="457200" indent="-457200">
              <a:buFont typeface="Arial" panose="020B0604020202020204" pitchFamily="34" charset="0"/>
              <a:buChar char="•"/>
            </a:pPr>
            <a:r>
              <a:rPr lang="en-GB" sz="2600" dirty="0"/>
              <a:t>Expert challenge</a:t>
            </a:r>
          </a:p>
          <a:p>
            <a:pPr marL="457200" indent="-457200">
              <a:buFont typeface="Arial" panose="020B0604020202020204" pitchFamily="34" charset="0"/>
              <a:buChar char="•"/>
            </a:pPr>
            <a:r>
              <a:rPr lang="en-GB" sz="2600" dirty="0"/>
              <a:t>Continuous and sustained </a:t>
            </a:r>
          </a:p>
          <a:p>
            <a:endParaRPr lang="en-GB" sz="1200" dirty="0"/>
          </a:p>
          <a:p>
            <a:r>
              <a:rPr lang="en-GB" sz="1200" dirty="0"/>
              <a:t>(Re-worked from DfE Standards for Professional Development)</a:t>
            </a:r>
          </a:p>
        </p:txBody>
      </p:sp>
      <p:sp>
        <p:nvSpPr>
          <p:cNvPr id="7" name="TextBox 6">
            <a:extLst>
              <a:ext uri="{FF2B5EF4-FFF2-40B4-BE49-F238E27FC236}">
                <a16:creationId xmlns:a16="http://schemas.microsoft.com/office/drawing/2014/main" id="{5ED5A1C4-F339-4487-A55B-FE82530E42CB}"/>
              </a:ext>
            </a:extLst>
          </p:cNvPr>
          <p:cNvSpPr txBox="1"/>
          <p:nvPr/>
        </p:nvSpPr>
        <p:spPr>
          <a:xfrm>
            <a:off x="4636945" y="4054297"/>
            <a:ext cx="2756335" cy="461665"/>
          </a:xfrm>
          <a:prstGeom prst="rect">
            <a:avLst/>
          </a:prstGeom>
          <a:noFill/>
        </p:spPr>
        <p:txBody>
          <a:bodyPr wrap="square" rtlCol="0">
            <a:spAutoFit/>
          </a:bodyPr>
          <a:lstStyle/>
          <a:p>
            <a:r>
              <a:rPr lang="en-GB" sz="2400" dirty="0"/>
              <a:t>Dylan </a:t>
            </a:r>
            <a:r>
              <a:rPr lang="en-GB" sz="2400" dirty="0" err="1"/>
              <a:t>Wiliam</a:t>
            </a:r>
            <a:r>
              <a:rPr lang="en-GB" sz="2400" dirty="0"/>
              <a:t> (2012)</a:t>
            </a:r>
          </a:p>
        </p:txBody>
      </p:sp>
      <p:sp>
        <p:nvSpPr>
          <p:cNvPr id="8" name="TextBox 7">
            <a:extLst>
              <a:ext uri="{FF2B5EF4-FFF2-40B4-BE49-F238E27FC236}">
                <a16:creationId xmlns:a16="http://schemas.microsoft.com/office/drawing/2014/main" id="{4B4A8FB0-0D3A-4ACF-8017-492BAD14844B}"/>
              </a:ext>
            </a:extLst>
          </p:cNvPr>
          <p:cNvSpPr txBox="1"/>
          <p:nvPr/>
        </p:nvSpPr>
        <p:spPr>
          <a:xfrm>
            <a:off x="4636945" y="6133922"/>
            <a:ext cx="2653767" cy="461665"/>
          </a:xfrm>
          <a:prstGeom prst="rect">
            <a:avLst/>
          </a:prstGeom>
          <a:noFill/>
        </p:spPr>
        <p:txBody>
          <a:bodyPr wrap="square" rtlCol="0">
            <a:spAutoFit/>
          </a:bodyPr>
          <a:lstStyle/>
          <a:p>
            <a:r>
              <a:rPr lang="en-GB" sz="2400" dirty="0"/>
              <a:t>Peps McCrea (2016)</a:t>
            </a:r>
          </a:p>
        </p:txBody>
      </p:sp>
      <p:sp>
        <p:nvSpPr>
          <p:cNvPr id="6" name="TextBox 5">
            <a:extLst>
              <a:ext uri="{FF2B5EF4-FFF2-40B4-BE49-F238E27FC236}">
                <a16:creationId xmlns:a16="http://schemas.microsoft.com/office/drawing/2014/main" id="{86F32D18-F297-4F01-AAF5-272B9818C375}"/>
              </a:ext>
            </a:extLst>
          </p:cNvPr>
          <p:cNvSpPr txBox="1"/>
          <p:nvPr/>
        </p:nvSpPr>
        <p:spPr>
          <a:xfrm>
            <a:off x="954547" y="353114"/>
            <a:ext cx="10585174" cy="1089529"/>
          </a:xfrm>
          <a:prstGeom prst="rect">
            <a:avLst/>
          </a:prstGeom>
          <a:noFill/>
        </p:spPr>
        <p:txBody>
          <a:bodyPr wrap="square" rtlCol="0">
            <a:sp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GB" sz="3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Characteristics of highly effective</a:t>
            </a:r>
            <a:br>
              <a:rPr kumimoji="0" lang="en-GB" sz="3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br>
            <a:r>
              <a:rPr kumimoji="0" lang="en-GB" sz="3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Professional Development in the CLF</a:t>
            </a:r>
          </a:p>
        </p:txBody>
      </p:sp>
      <p:sp>
        <p:nvSpPr>
          <p:cNvPr id="3" name="Speech Bubble: Oval 2">
            <a:extLst>
              <a:ext uri="{FF2B5EF4-FFF2-40B4-BE49-F238E27FC236}">
                <a16:creationId xmlns:a16="http://schemas.microsoft.com/office/drawing/2014/main" id="{BAC8393B-B99D-43FA-B31A-B881BA491BEE}"/>
              </a:ext>
            </a:extLst>
          </p:cNvPr>
          <p:cNvSpPr/>
          <p:nvPr/>
        </p:nvSpPr>
        <p:spPr>
          <a:xfrm>
            <a:off x="213048" y="4285130"/>
            <a:ext cx="3836894" cy="2133702"/>
          </a:xfrm>
          <a:prstGeom prst="wedgeEllipseCallout">
            <a:avLst>
              <a:gd name="adj1" fmla="val 80335"/>
              <a:gd name="adj2" fmla="val -75729"/>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t>“Every</a:t>
            </a:r>
            <a:r>
              <a:rPr lang="en-GB" sz="1800" b="1" dirty="0">
                <a:solidFill>
                  <a:schemeClr val="accent6">
                    <a:lumMod val="60000"/>
                    <a:lumOff val="40000"/>
                  </a:schemeClr>
                </a:solidFill>
              </a:rPr>
              <a:t> colleague </a:t>
            </a:r>
            <a:r>
              <a:rPr lang="en-GB" sz="1800" dirty="0"/>
              <a:t>needs to improve not because they are not good enough but because they can be even better”</a:t>
            </a:r>
          </a:p>
        </p:txBody>
      </p:sp>
      <p:pic>
        <p:nvPicPr>
          <p:cNvPr id="4" name="Picture 3">
            <a:extLst>
              <a:ext uri="{FF2B5EF4-FFF2-40B4-BE49-F238E27FC236}">
                <a16:creationId xmlns:a16="http://schemas.microsoft.com/office/drawing/2014/main" id="{FD48ADCC-315D-43BB-BD11-28ABCB15CDE9}"/>
              </a:ext>
            </a:extLst>
          </p:cNvPr>
          <p:cNvPicPr>
            <a:picLocks noChangeAspect="1"/>
          </p:cNvPicPr>
          <p:nvPr/>
        </p:nvPicPr>
        <p:blipFill>
          <a:blip r:embed="rId3"/>
          <a:stretch>
            <a:fillRect/>
          </a:stretch>
        </p:blipFill>
        <p:spPr>
          <a:xfrm>
            <a:off x="5232251" y="2829770"/>
            <a:ext cx="1115581" cy="1160930"/>
          </a:xfrm>
          <a:prstGeom prst="rect">
            <a:avLst/>
          </a:prstGeom>
        </p:spPr>
      </p:pic>
      <p:pic>
        <p:nvPicPr>
          <p:cNvPr id="5" name="Picture 4">
            <a:extLst>
              <a:ext uri="{FF2B5EF4-FFF2-40B4-BE49-F238E27FC236}">
                <a16:creationId xmlns:a16="http://schemas.microsoft.com/office/drawing/2014/main" id="{C601DE7F-C218-40CA-A7A0-3CA2B462B885}"/>
              </a:ext>
            </a:extLst>
          </p:cNvPr>
          <p:cNvPicPr>
            <a:picLocks noChangeAspect="1"/>
          </p:cNvPicPr>
          <p:nvPr/>
        </p:nvPicPr>
        <p:blipFill>
          <a:blip r:embed="rId4"/>
          <a:stretch>
            <a:fillRect/>
          </a:stretch>
        </p:blipFill>
        <p:spPr>
          <a:xfrm>
            <a:off x="5173364" y="4875653"/>
            <a:ext cx="1258269" cy="1258269"/>
          </a:xfrm>
          <a:prstGeom prst="rect">
            <a:avLst/>
          </a:prstGeom>
        </p:spPr>
      </p:pic>
      <p:sp>
        <p:nvSpPr>
          <p:cNvPr id="10" name="Speech Bubble: Oval 9">
            <a:extLst>
              <a:ext uri="{FF2B5EF4-FFF2-40B4-BE49-F238E27FC236}">
                <a16:creationId xmlns:a16="http://schemas.microsoft.com/office/drawing/2014/main" id="{4A9A39DE-CFFC-4411-A26D-B8E2980B5088}"/>
              </a:ext>
            </a:extLst>
          </p:cNvPr>
          <p:cNvSpPr/>
          <p:nvPr/>
        </p:nvSpPr>
        <p:spPr>
          <a:xfrm>
            <a:off x="7393280" y="2550807"/>
            <a:ext cx="4768288" cy="2716254"/>
          </a:xfrm>
          <a:prstGeom prst="wedgeEllipseCallout">
            <a:avLst>
              <a:gd name="adj1" fmla="val -70298"/>
              <a:gd name="adj2" fmla="val 67270"/>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t>“</a:t>
            </a:r>
            <a:r>
              <a:rPr lang="en-GB" sz="1250" b="1" dirty="0">
                <a:solidFill>
                  <a:schemeClr val="accent6">
                    <a:lumMod val="60000"/>
                    <a:lumOff val="40000"/>
                  </a:schemeClr>
                </a:solidFill>
              </a:rPr>
              <a:t>The quality of our work </a:t>
            </a:r>
            <a:r>
              <a:rPr lang="en-GB" sz="1800" dirty="0"/>
              <a:t>is important. It is arguably the greatest lever at our disposal for improving the life chances of the young people in our care, particularly for those from disadvantaged backgrounds”</a:t>
            </a:r>
          </a:p>
        </p:txBody>
      </p:sp>
    </p:spTree>
    <p:extLst>
      <p:ext uri="{BB962C8B-B14F-4D97-AF65-F5344CB8AC3E}">
        <p14:creationId xmlns:p14="http://schemas.microsoft.com/office/powerpoint/2010/main" val="1207218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C2B039-70AA-4EBF-AAAA-801A88715B5D}"/>
              </a:ext>
            </a:extLst>
          </p:cNvPr>
          <p:cNvSpPr>
            <a:spLocks noGrp="1"/>
          </p:cNvSpPr>
          <p:nvPr>
            <p:ph idx="1"/>
          </p:nvPr>
        </p:nvSpPr>
        <p:spPr/>
        <p:txBody>
          <a:bodyPr/>
          <a:lstStyle/>
          <a:p>
            <a:endParaRPr lang="en-GB" dirty="0"/>
          </a:p>
          <a:p>
            <a:endParaRPr lang="en-GB" dirty="0"/>
          </a:p>
        </p:txBody>
      </p:sp>
      <p:sp>
        <p:nvSpPr>
          <p:cNvPr id="6" name="TextBox 5">
            <a:extLst>
              <a:ext uri="{FF2B5EF4-FFF2-40B4-BE49-F238E27FC236}">
                <a16:creationId xmlns:a16="http://schemas.microsoft.com/office/drawing/2014/main" id="{2A25D76E-F588-4A71-9B91-619BAB060BA8}"/>
              </a:ext>
            </a:extLst>
          </p:cNvPr>
          <p:cNvSpPr txBox="1"/>
          <p:nvPr/>
        </p:nvSpPr>
        <p:spPr>
          <a:xfrm>
            <a:off x="94129" y="1369804"/>
            <a:ext cx="9659471"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What activities represent professional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Expert-led conversations about practice</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Peer-to-peer development groups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Specialist knowledge enhancement</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Specialist communities/professional networks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Whole-team PD</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Observations and shadowing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2400" dirty="0">
                <a:solidFill>
                  <a:prstClr val="black"/>
                </a:solidFill>
                <a:latin typeface="Calibri" panose="020F0502020204030204"/>
              </a:rPr>
              <a:t>Peer reviews</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Instructional coaching/mentoring and action target setting</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Reading (blogs, new research, professional journals,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Professional memberships (chartered associations, governing bodies,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External professional development courses/programmes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6B086CA-AB75-48A8-A11A-F74187C84C0C}"/>
              </a:ext>
            </a:extLst>
          </p:cNvPr>
          <p:cNvSpPr txBox="1"/>
          <p:nvPr/>
        </p:nvSpPr>
        <p:spPr>
          <a:xfrm>
            <a:off x="9090212" y="3137647"/>
            <a:ext cx="2814918" cy="369332"/>
          </a:xfrm>
          <a:prstGeom prst="rect">
            <a:avLst/>
          </a:prstGeom>
          <a:solidFill>
            <a:schemeClr val="accent5">
              <a:lumMod val="75000"/>
            </a:schemeClr>
          </a:solidFill>
        </p:spPr>
        <p:txBody>
          <a:bodyPr wrap="square" rtlCol="0">
            <a:spAutoFit/>
          </a:bodyPr>
          <a:lstStyle/>
          <a:p>
            <a:r>
              <a:rPr lang="en-GB" dirty="0">
                <a:solidFill>
                  <a:schemeClr val="accent6">
                    <a:lumMod val="60000"/>
                    <a:lumOff val="40000"/>
                  </a:schemeClr>
                </a:solidFill>
              </a:rPr>
              <a:t>Not just going on a course...</a:t>
            </a:r>
          </a:p>
        </p:txBody>
      </p:sp>
      <p:sp>
        <p:nvSpPr>
          <p:cNvPr id="7" name="TextBox 6">
            <a:extLst>
              <a:ext uri="{FF2B5EF4-FFF2-40B4-BE49-F238E27FC236}">
                <a16:creationId xmlns:a16="http://schemas.microsoft.com/office/drawing/2014/main" id="{1EF9C195-961A-4178-8BA5-8B4DEBEED83E}"/>
              </a:ext>
            </a:extLst>
          </p:cNvPr>
          <p:cNvSpPr txBox="1"/>
          <p:nvPr/>
        </p:nvSpPr>
        <p:spPr>
          <a:xfrm>
            <a:off x="954547" y="353114"/>
            <a:ext cx="10585174" cy="1089529"/>
          </a:xfrm>
          <a:prstGeom prst="rect">
            <a:avLst/>
          </a:prstGeom>
          <a:noFill/>
        </p:spPr>
        <p:txBody>
          <a:bodyPr wrap="square" rtlCol="0">
            <a:sp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GB" sz="3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Delivering highly effective</a:t>
            </a:r>
            <a:br>
              <a:rPr kumimoji="0" lang="en-GB" sz="3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br>
            <a:r>
              <a:rPr kumimoji="0" lang="en-GB" sz="3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Professional Development in the CLF</a:t>
            </a:r>
          </a:p>
        </p:txBody>
      </p:sp>
    </p:spTree>
    <p:extLst>
      <p:ext uri="{BB962C8B-B14F-4D97-AF65-F5344CB8AC3E}">
        <p14:creationId xmlns:p14="http://schemas.microsoft.com/office/powerpoint/2010/main" val="77991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546D7E9-14B1-4164-9741-9F9E0A881476}"/>
              </a:ext>
            </a:extLst>
          </p:cNvPr>
          <p:cNvSpPr txBox="1"/>
          <p:nvPr/>
        </p:nvSpPr>
        <p:spPr>
          <a:xfrm>
            <a:off x="803413" y="358171"/>
            <a:ext cx="10585174" cy="590931"/>
          </a:xfrm>
          <a:prstGeom prst="rect">
            <a:avLst/>
          </a:prstGeom>
          <a:noFill/>
        </p:spPr>
        <p:txBody>
          <a:bodyPr wrap="square" rtlCol="0">
            <a:sp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GB" sz="3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What about the PD Platform?</a:t>
            </a:r>
          </a:p>
        </p:txBody>
      </p:sp>
      <p:pic>
        <p:nvPicPr>
          <p:cNvPr id="5" name="Picture 4">
            <a:extLst>
              <a:ext uri="{FF2B5EF4-FFF2-40B4-BE49-F238E27FC236}">
                <a16:creationId xmlns:a16="http://schemas.microsoft.com/office/drawing/2014/main" id="{66FCC377-76D3-489A-8EE8-337075973AF9}"/>
              </a:ext>
            </a:extLst>
          </p:cNvPr>
          <p:cNvPicPr>
            <a:picLocks noChangeAspect="1"/>
          </p:cNvPicPr>
          <p:nvPr/>
        </p:nvPicPr>
        <p:blipFill rotWithShape="1">
          <a:blip r:embed="rId3"/>
          <a:srcRect b="19090"/>
          <a:stretch/>
        </p:blipFill>
        <p:spPr>
          <a:xfrm>
            <a:off x="0" y="1145045"/>
            <a:ext cx="12192000" cy="3695896"/>
          </a:xfrm>
          <a:prstGeom prst="rect">
            <a:avLst/>
          </a:prstGeom>
        </p:spPr>
      </p:pic>
      <p:sp>
        <p:nvSpPr>
          <p:cNvPr id="6" name="TextBox 5">
            <a:extLst>
              <a:ext uri="{FF2B5EF4-FFF2-40B4-BE49-F238E27FC236}">
                <a16:creationId xmlns:a16="http://schemas.microsoft.com/office/drawing/2014/main" id="{E7D7ECEB-CC63-4C10-92A6-0B2707006A3B}"/>
              </a:ext>
            </a:extLst>
          </p:cNvPr>
          <p:cNvSpPr txBox="1"/>
          <p:nvPr/>
        </p:nvSpPr>
        <p:spPr>
          <a:xfrm>
            <a:off x="153662" y="5204670"/>
            <a:ext cx="6096000" cy="1446550"/>
          </a:xfrm>
          <a:prstGeom prst="rect">
            <a:avLst/>
          </a:prstGeom>
          <a:noFill/>
        </p:spPr>
        <p:txBody>
          <a:bodyPr wrap="square">
            <a:spAutoFit/>
          </a:bodyPr>
          <a:lstStyle/>
          <a:p>
            <a:r>
              <a:rPr lang="en-GB" sz="4400" dirty="0">
                <a:hlinkClick r:id="rId4"/>
              </a:rPr>
              <a:t>https://develop.clf.uk/</a:t>
            </a:r>
            <a:endParaRPr lang="en-GB" sz="4400" dirty="0"/>
          </a:p>
          <a:p>
            <a:endParaRPr lang="en-GB" sz="4400" dirty="0"/>
          </a:p>
        </p:txBody>
      </p:sp>
      <p:sp>
        <p:nvSpPr>
          <p:cNvPr id="7" name="Rectangle 6">
            <a:extLst>
              <a:ext uri="{FF2B5EF4-FFF2-40B4-BE49-F238E27FC236}">
                <a16:creationId xmlns:a16="http://schemas.microsoft.com/office/drawing/2014/main" id="{2C54727C-74FA-42C0-897D-8BA072E63612}"/>
              </a:ext>
            </a:extLst>
          </p:cNvPr>
          <p:cNvSpPr/>
          <p:nvPr/>
        </p:nvSpPr>
        <p:spPr>
          <a:xfrm rot="5400000">
            <a:off x="2225667" y="719596"/>
            <a:ext cx="1726611" cy="6014054"/>
          </a:xfrm>
          <a:prstGeom prst="rect">
            <a:avLst/>
          </a:prstGeom>
          <a:solidFill>
            <a:srgbClr val="D0CECE">
              <a:alpha val="89804"/>
            </a:srgb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660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dirty="0">
                <a:solidFill>
                  <a:srgbClr val="7030A0"/>
                </a:solidFill>
                <a:latin typeface="Calibri" panose="020F0502020204030204"/>
              </a:rPr>
              <a:t>PD</a:t>
            </a: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Investing in your own Professional Development</a:t>
            </a:r>
          </a:p>
        </p:txBody>
      </p:sp>
      <p:pic>
        <p:nvPicPr>
          <p:cNvPr id="6" name="Picture 5">
            <a:extLst>
              <a:ext uri="{FF2B5EF4-FFF2-40B4-BE49-F238E27FC236}">
                <a16:creationId xmlns:a16="http://schemas.microsoft.com/office/drawing/2014/main" id="{E9C7A83F-DB5C-4C30-B89B-79CE9352821B}"/>
              </a:ext>
            </a:extLst>
          </p:cNvPr>
          <p:cNvPicPr>
            <a:picLocks noChangeAspect="1"/>
          </p:cNvPicPr>
          <p:nvPr/>
        </p:nvPicPr>
        <p:blipFill>
          <a:blip r:embed="rId2"/>
          <a:stretch>
            <a:fillRect/>
          </a:stretch>
        </p:blipFill>
        <p:spPr>
          <a:xfrm>
            <a:off x="933450" y="1289704"/>
            <a:ext cx="3752850" cy="5046937"/>
          </a:xfrm>
          <a:prstGeom prst="rect">
            <a:avLst/>
          </a:prstGeom>
          <a:ln>
            <a:solidFill>
              <a:srgbClr val="7030A0"/>
            </a:solidFill>
          </a:ln>
        </p:spPr>
      </p:pic>
      <p:pic>
        <p:nvPicPr>
          <p:cNvPr id="8" name="Picture 7">
            <a:extLst>
              <a:ext uri="{FF2B5EF4-FFF2-40B4-BE49-F238E27FC236}">
                <a16:creationId xmlns:a16="http://schemas.microsoft.com/office/drawing/2014/main" id="{6D40EA37-654C-4449-9C44-27A5F5FABF44}"/>
              </a:ext>
            </a:extLst>
          </p:cNvPr>
          <p:cNvPicPr>
            <a:picLocks noChangeAspect="1"/>
          </p:cNvPicPr>
          <p:nvPr/>
        </p:nvPicPr>
        <p:blipFill>
          <a:blip r:embed="rId3"/>
          <a:stretch>
            <a:fillRect/>
          </a:stretch>
        </p:blipFill>
        <p:spPr>
          <a:xfrm>
            <a:off x="6211478" y="1661997"/>
            <a:ext cx="4302353" cy="4302353"/>
          </a:xfrm>
          <a:prstGeom prst="rect">
            <a:avLst/>
          </a:prstGeom>
        </p:spPr>
      </p:pic>
    </p:spTree>
    <p:extLst>
      <p:ext uri="{BB962C8B-B14F-4D97-AF65-F5344CB8AC3E}">
        <p14:creationId xmlns:p14="http://schemas.microsoft.com/office/powerpoint/2010/main" val="2161383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9D0533D-C8FA-4A65-A91F-DDF11F6687C8}"/>
              </a:ext>
            </a:extLst>
          </p:cNvPr>
          <p:cNvSpPr/>
          <p:nvPr/>
        </p:nvSpPr>
        <p:spPr>
          <a:xfrm>
            <a:off x="647699" y="1597182"/>
            <a:ext cx="11134725" cy="4555093"/>
          </a:xfrm>
          <a:prstGeom prst="rect">
            <a:avLst/>
          </a:prstGeom>
        </p:spPr>
        <p:txBody>
          <a:bodyPr wrap="square">
            <a:spAutoFit/>
          </a:bodyPr>
          <a:lstStyle/>
          <a:p>
            <a:r>
              <a:rPr lang="en-US" sz="2400" dirty="0"/>
              <a:t>Effective notetaking is often the unsung hero of the workplace. It can help you capture ideas, learn new concepts, organize your thoughts, share information, and much more—but in order for your notes to be effective, you first have to learn the right notetaking strategies.</a:t>
            </a:r>
          </a:p>
          <a:p>
            <a:endParaRPr lang="en-US" dirty="0"/>
          </a:p>
          <a:p>
            <a:pPr algn="ctr"/>
            <a:endParaRPr lang="en-US" b="1" dirty="0"/>
          </a:p>
          <a:p>
            <a:pPr algn="ctr"/>
            <a:r>
              <a:rPr lang="en-US" sz="2800" b="1" dirty="0"/>
              <a:t>Focus on the Right Things</a:t>
            </a:r>
          </a:p>
          <a:p>
            <a:pPr algn="ctr"/>
            <a:endParaRPr lang="en-US" sz="2800" b="1" dirty="0"/>
          </a:p>
          <a:p>
            <a:pPr algn="ctr"/>
            <a:r>
              <a:rPr lang="en-US" sz="2800" b="1" dirty="0"/>
              <a:t>Less is More</a:t>
            </a:r>
          </a:p>
          <a:p>
            <a:pPr algn="ctr"/>
            <a:endParaRPr lang="en-US" sz="2800" b="1" dirty="0"/>
          </a:p>
          <a:p>
            <a:pPr algn="ctr"/>
            <a:r>
              <a:rPr lang="en-US" sz="2800" b="1" dirty="0"/>
              <a:t>Keep it Bold</a:t>
            </a:r>
          </a:p>
          <a:p>
            <a:endParaRPr lang="en-GB" dirty="0"/>
          </a:p>
        </p:txBody>
      </p:sp>
      <p:sp>
        <p:nvSpPr>
          <p:cNvPr id="6" name="TextBox 5">
            <a:extLst>
              <a:ext uri="{FF2B5EF4-FFF2-40B4-BE49-F238E27FC236}">
                <a16:creationId xmlns:a16="http://schemas.microsoft.com/office/drawing/2014/main" id="{279AAA20-7E11-4888-B429-113824794892}"/>
              </a:ext>
            </a:extLst>
          </p:cNvPr>
          <p:cNvSpPr txBox="1"/>
          <p:nvPr/>
        </p:nvSpPr>
        <p:spPr>
          <a:xfrm>
            <a:off x="438150"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dirty="0">
                <a:solidFill>
                  <a:srgbClr val="7030A0"/>
                </a:solidFill>
                <a:latin typeface="Calibri" panose="020F0502020204030204"/>
              </a:rPr>
              <a:t>PD</a:t>
            </a: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Investing in your own Professional Development</a:t>
            </a:r>
          </a:p>
        </p:txBody>
      </p:sp>
    </p:spTree>
    <p:extLst>
      <p:ext uri="{BB962C8B-B14F-4D97-AF65-F5344CB8AC3E}">
        <p14:creationId xmlns:p14="http://schemas.microsoft.com/office/powerpoint/2010/main" val="1997922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dirty="0">
                <a:solidFill>
                  <a:srgbClr val="7030A0"/>
                </a:solidFill>
                <a:latin typeface="Calibri" panose="020F0502020204030204"/>
              </a:rPr>
              <a:t>PD</a:t>
            </a: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Investing in your own Professional Development</a:t>
            </a:r>
          </a:p>
        </p:txBody>
      </p:sp>
      <p:pic>
        <p:nvPicPr>
          <p:cNvPr id="7" name="Picture 6">
            <a:extLst>
              <a:ext uri="{FF2B5EF4-FFF2-40B4-BE49-F238E27FC236}">
                <a16:creationId xmlns:a16="http://schemas.microsoft.com/office/drawing/2014/main" id="{A2D1174D-767A-405B-8595-23F82595E696}"/>
              </a:ext>
            </a:extLst>
          </p:cNvPr>
          <p:cNvPicPr>
            <a:picLocks noChangeAspect="1"/>
          </p:cNvPicPr>
          <p:nvPr/>
        </p:nvPicPr>
        <p:blipFill>
          <a:blip r:embed="rId2"/>
          <a:stretch>
            <a:fillRect/>
          </a:stretch>
        </p:blipFill>
        <p:spPr>
          <a:xfrm>
            <a:off x="1733647" y="3913764"/>
            <a:ext cx="8753279" cy="2328000"/>
          </a:xfrm>
          <a:prstGeom prst="rect">
            <a:avLst/>
          </a:prstGeom>
        </p:spPr>
      </p:pic>
      <p:sp>
        <p:nvSpPr>
          <p:cNvPr id="4" name="Rectangle 3">
            <a:extLst>
              <a:ext uri="{FF2B5EF4-FFF2-40B4-BE49-F238E27FC236}">
                <a16:creationId xmlns:a16="http://schemas.microsoft.com/office/drawing/2014/main" id="{855FEDE3-1F73-4383-AF5B-4E4E2DA5D300}"/>
              </a:ext>
            </a:extLst>
          </p:cNvPr>
          <p:cNvSpPr/>
          <p:nvPr/>
        </p:nvSpPr>
        <p:spPr>
          <a:xfrm>
            <a:off x="952794" y="1554124"/>
            <a:ext cx="10651602" cy="1569660"/>
          </a:xfrm>
          <a:prstGeom prst="rect">
            <a:avLst/>
          </a:prstGeom>
        </p:spPr>
        <p:txBody>
          <a:bodyPr wrap="square">
            <a:spAutoFit/>
          </a:bodyPr>
          <a:lstStyle/>
          <a:p>
            <a:r>
              <a:rPr lang="en-GB" sz="2400" dirty="0"/>
              <a:t>The following icons describe the expectations for each and every one of us. They outline the expected levels of engagement, professionalism and collaboration. These expectations link to our HEART values and are part of our trust wide investment in Professional Development, and they are designed for all of us and are here to stay!</a:t>
            </a:r>
          </a:p>
        </p:txBody>
      </p:sp>
    </p:spTree>
    <p:extLst>
      <p:ext uri="{BB962C8B-B14F-4D97-AF65-F5344CB8AC3E}">
        <p14:creationId xmlns:p14="http://schemas.microsoft.com/office/powerpoint/2010/main" val="2999833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327399"/>
            <a:ext cx="10972800" cy="667683"/>
          </a:xfrm>
        </p:spPr>
        <p:txBody>
          <a:bodyPr>
            <a:normAutofit fontScale="90000"/>
          </a:bodyPr>
          <a:lstStyle/>
          <a:p>
            <a:pPr algn="ctr" defTabSz="457200">
              <a:lnSpc>
                <a:spcPct val="100000"/>
              </a:lnSpc>
              <a:defRPr/>
            </a:pPr>
            <a:r>
              <a:rPr lang="en-GB" sz="4300" dirty="0">
                <a:solidFill>
                  <a:srgbClr val="7F7F7F"/>
                </a:solidFill>
                <a:latin typeface="Trebuchet MS"/>
                <a:cs typeface="Trebuchet MS"/>
              </a:rPr>
              <a:t>How are our schools supported to perform well?</a:t>
            </a:r>
          </a:p>
        </p:txBody>
      </p:sp>
      <p:sp>
        <p:nvSpPr>
          <p:cNvPr id="5" name="Rectangle 4"/>
          <p:cNvSpPr/>
          <p:nvPr/>
        </p:nvSpPr>
        <p:spPr>
          <a:xfrm>
            <a:off x="8301729" y="1259488"/>
            <a:ext cx="1542246" cy="394308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Executive Leadership</a:t>
            </a:r>
          </a:p>
        </p:txBody>
      </p:sp>
      <p:sp>
        <p:nvSpPr>
          <p:cNvPr id="6" name="Rectangle 5"/>
          <p:cNvSpPr/>
          <p:nvPr/>
        </p:nvSpPr>
        <p:spPr>
          <a:xfrm>
            <a:off x="614786" y="1259488"/>
            <a:ext cx="1542246" cy="3943082"/>
          </a:xfrm>
          <a:prstGeom prst="rect">
            <a:avLst/>
          </a:prstGeom>
          <a:solidFill>
            <a:schemeClr val="accent1">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Corporate Services</a:t>
            </a:r>
          </a:p>
        </p:txBody>
      </p:sp>
      <p:sp>
        <p:nvSpPr>
          <p:cNvPr id="7" name="Rectangle 6"/>
          <p:cNvSpPr/>
          <p:nvPr/>
        </p:nvSpPr>
        <p:spPr>
          <a:xfrm>
            <a:off x="2348025" y="1259488"/>
            <a:ext cx="1542246" cy="39430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Finance</a:t>
            </a:r>
          </a:p>
        </p:txBody>
      </p:sp>
      <p:sp>
        <p:nvSpPr>
          <p:cNvPr id="8" name="Rectangle 7"/>
          <p:cNvSpPr/>
          <p:nvPr/>
        </p:nvSpPr>
        <p:spPr>
          <a:xfrm>
            <a:off x="10141945" y="1259488"/>
            <a:ext cx="1542246" cy="3943082"/>
          </a:xfrm>
          <a:prstGeom prst="rect">
            <a:avLst/>
          </a:prstGeom>
          <a:solidFill>
            <a:srgbClr val="7030A0"/>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School Improvement &amp; CPD</a:t>
            </a:r>
          </a:p>
        </p:txBody>
      </p:sp>
      <p:sp>
        <p:nvSpPr>
          <p:cNvPr id="9" name="Rectangle 8"/>
          <p:cNvSpPr/>
          <p:nvPr/>
        </p:nvSpPr>
        <p:spPr>
          <a:xfrm>
            <a:off x="4154927" y="1259488"/>
            <a:ext cx="1542246" cy="394308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HR</a:t>
            </a:r>
          </a:p>
        </p:txBody>
      </p:sp>
      <p:sp>
        <p:nvSpPr>
          <p:cNvPr id="10" name="Rectangle 9"/>
          <p:cNvSpPr/>
          <p:nvPr/>
        </p:nvSpPr>
        <p:spPr>
          <a:xfrm>
            <a:off x="5961830" y="1259488"/>
            <a:ext cx="1542246" cy="39430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ICT</a:t>
            </a:r>
          </a:p>
        </p:txBody>
      </p:sp>
    </p:spTree>
    <p:extLst>
      <p:ext uri="{BB962C8B-B14F-4D97-AF65-F5344CB8AC3E}">
        <p14:creationId xmlns:p14="http://schemas.microsoft.com/office/powerpoint/2010/main" val="339301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327399"/>
            <a:ext cx="10972800" cy="667683"/>
          </a:xfrm>
        </p:spPr>
        <p:txBody>
          <a:bodyPr>
            <a:normAutofit fontScale="90000"/>
          </a:bodyPr>
          <a:lstStyle/>
          <a:p>
            <a:pPr algn="ctr" defTabSz="457200">
              <a:lnSpc>
                <a:spcPct val="100000"/>
              </a:lnSpc>
              <a:defRPr/>
            </a:pPr>
            <a:r>
              <a:rPr lang="en-GB" sz="4300" dirty="0">
                <a:solidFill>
                  <a:srgbClr val="7F7F7F"/>
                </a:solidFill>
                <a:latin typeface="Trebuchet MS"/>
                <a:cs typeface="Trebuchet MS"/>
              </a:rPr>
              <a:t>How are our schools supported to perform well?</a:t>
            </a:r>
          </a:p>
        </p:txBody>
      </p:sp>
      <p:sp>
        <p:nvSpPr>
          <p:cNvPr id="5" name="Rectangle 4"/>
          <p:cNvSpPr/>
          <p:nvPr/>
        </p:nvSpPr>
        <p:spPr>
          <a:xfrm>
            <a:off x="8301729" y="1259488"/>
            <a:ext cx="1542246" cy="3943082"/>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Executive Leadership</a:t>
            </a:r>
          </a:p>
        </p:txBody>
      </p:sp>
      <p:sp>
        <p:nvSpPr>
          <p:cNvPr id="6" name="Rectangle 5"/>
          <p:cNvSpPr/>
          <p:nvPr/>
        </p:nvSpPr>
        <p:spPr>
          <a:xfrm>
            <a:off x="614786" y="1259488"/>
            <a:ext cx="1542246" cy="3943082"/>
          </a:xfrm>
          <a:prstGeom prst="rect">
            <a:avLst/>
          </a:prstGeom>
          <a:solidFill>
            <a:schemeClr val="accent1">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Corporate Services</a:t>
            </a:r>
          </a:p>
        </p:txBody>
      </p:sp>
      <p:sp>
        <p:nvSpPr>
          <p:cNvPr id="7" name="Rectangle 6"/>
          <p:cNvSpPr/>
          <p:nvPr/>
        </p:nvSpPr>
        <p:spPr>
          <a:xfrm>
            <a:off x="2348025" y="1259488"/>
            <a:ext cx="1542246" cy="39430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Finance</a:t>
            </a:r>
          </a:p>
        </p:txBody>
      </p:sp>
      <p:sp>
        <p:nvSpPr>
          <p:cNvPr id="8" name="Rectangle 7"/>
          <p:cNvSpPr/>
          <p:nvPr/>
        </p:nvSpPr>
        <p:spPr>
          <a:xfrm>
            <a:off x="10141945" y="1259488"/>
            <a:ext cx="1542246" cy="3943082"/>
          </a:xfrm>
          <a:prstGeom prst="rect">
            <a:avLst/>
          </a:prstGeom>
          <a:solidFill>
            <a:srgbClr val="7030A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School Improvement &amp; CPD</a:t>
            </a:r>
          </a:p>
        </p:txBody>
      </p:sp>
      <p:sp>
        <p:nvSpPr>
          <p:cNvPr id="9" name="Rectangle 8"/>
          <p:cNvSpPr/>
          <p:nvPr/>
        </p:nvSpPr>
        <p:spPr>
          <a:xfrm>
            <a:off x="4154927" y="1259488"/>
            <a:ext cx="1542246" cy="394308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HR</a:t>
            </a:r>
          </a:p>
        </p:txBody>
      </p:sp>
      <p:sp>
        <p:nvSpPr>
          <p:cNvPr id="10" name="Rectangle 9"/>
          <p:cNvSpPr/>
          <p:nvPr/>
        </p:nvSpPr>
        <p:spPr>
          <a:xfrm>
            <a:off x="5961830" y="1259488"/>
            <a:ext cx="1542246" cy="39430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ICT</a:t>
            </a:r>
          </a:p>
        </p:txBody>
      </p:sp>
      <p:sp>
        <p:nvSpPr>
          <p:cNvPr id="11" name="Rectangle 10">
            <a:extLst>
              <a:ext uri="{FF2B5EF4-FFF2-40B4-BE49-F238E27FC236}">
                <a16:creationId xmlns:a16="http://schemas.microsoft.com/office/drawing/2014/main" id="{FB0CAFED-0758-43F3-A9DE-8808C9107FD0}"/>
              </a:ext>
            </a:extLst>
          </p:cNvPr>
          <p:cNvSpPr/>
          <p:nvPr/>
        </p:nvSpPr>
        <p:spPr>
          <a:xfrm>
            <a:off x="8301729" y="1259488"/>
            <a:ext cx="1542246" cy="3943082"/>
          </a:xfrm>
          <a:prstGeom prst="rect">
            <a:avLst/>
          </a:prstGeom>
          <a:solidFill>
            <a:srgbClr val="D0CECE">
              <a:alpha val="89804"/>
            </a:srgb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BCBAE22E-2343-4ED0-B473-AB67118EC51D}"/>
              </a:ext>
            </a:extLst>
          </p:cNvPr>
          <p:cNvSpPr/>
          <p:nvPr/>
        </p:nvSpPr>
        <p:spPr>
          <a:xfrm>
            <a:off x="10141945" y="1259488"/>
            <a:ext cx="1542246" cy="3943082"/>
          </a:xfrm>
          <a:prstGeom prst="rect">
            <a:avLst/>
          </a:prstGeom>
          <a:solidFill>
            <a:srgbClr val="D0CECE">
              <a:alpha val="89804"/>
            </a:srgb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itle 1">
            <a:extLst>
              <a:ext uri="{FF2B5EF4-FFF2-40B4-BE49-F238E27FC236}">
                <a16:creationId xmlns:a16="http://schemas.microsoft.com/office/drawing/2014/main" id="{BCC1DF4A-1B95-4D65-873D-89F66F68D472}"/>
              </a:ext>
            </a:extLst>
          </p:cNvPr>
          <p:cNvSpPr txBox="1">
            <a:spLocks/>
          </p:cNvSpPr>
          <p:nvPr/>
        </p:nvSpPr>
        <p:spPr>
          <a:xfrm>
            <a:off x="609600" y="5850963"/>
            <a:ext cx="6894476" cy="66768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n-GB" sz="4300" dirty="0">
                <a:latin typeface="Trebuchet MS"/>
                <a:cs typeface="Trebuchet MS"/>
              </a:rPr>
              <a:t>Professional Services</a:t>
            </a:r>
          </a:p>
        </p:txBody>
      </p:sp>
      <p:sp>
        <p:nvSpPr>
          <p:cNvPr id="14" name="Right Brace 13">
            <a:extLst>
              <a:ext uri="{FF2B5EF4-FFF2-40B4-BE49-F238E27FC236}">
                <a16:creationId xmlns:a16="http://schemas.microsoft.com/office/drawing/2014/main" id="{4E8F018A-20CA-433F-A61B-35DB05D9F9E4}"/>
              </a:ext>
            </a:extLst>
          </p:cNvPr>
          <p:cNvSpPr/>
          <p:nvPr/>
        </p:nvSpPr>
        <p:spPr>
          <a:xfrm rot="5400000">
            <a:off x="3723994" y="1875773"/>
            <a:ext cx="652927" cy="7085296"/>
          </a:xfrm>
          <a:prstGeom prst="rightBrace">
            <a:avLst/>
          </a:prstGeom>
          <a:ln w="476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20453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FA8207-7837-4B71-848E-56B273A01CB0}"/>
              </a:ext>
            </a:extLst>
          </p:cNvPr>
          <p:cNvPicPr>
            <a:picLocks noChangeAspect="1"/>
          </p:cNvPicPr>
          <p:nvPr/>
        </p:nvPicPr>
        <p:blipFill>
          <a:blip r:embed="rId3"/>
          <a:stretch>
            <a:fillRect/>
          </a:stretch>
        </p:blipFill>
        <p:spPr>
          <a:xfrm>
            <a:off x="11321" y="251034"/>
            <a:ext cx="7910388" cy="6182122"/>
          </a:xfrm>
          <a:prstGeom prst="rect">
            <a:avLst/>
          </a:prstGeom>
          <a:ln>
            <a:noFill/>
          </a:ln>
        </p:spPr>
      </p:pic>
      <p:sp>
        <p:nvSpPr>
          <p:cNvPr id="2" name="Rectangle 1">
            <a:extLst>
              <a:ext uri="{FF2B5EF4-FFF2-40B4-BE49-F238E27FC236}">
                <a16:creationId xmlns:a16="http://schemas.microsoft.com/office/drawing/2014/main" id="{FAB537C9-1336-4250-8385-D83285D29FCE}"/>
              </a:ext>
            </a:extLst>
          </p:cNvPr>
          <p:cNvSpPr/>
          <p:nvPr/>
        </p:nvSpPr>
        <p:spPr>
          <a:xfrm>
            <a:off x="218114" y="1375794"/>
            <a:ext cx="2441196" cy="1476463"/>
          </a:xfrm>
          <a:prstGeom prst="rect">
            <a:avLst/>
          </a:prstGeom>
          <a:solidFill>
            <a:schemeClr val="accent4">
              <a:lumMod val="20000"/>
              <a:lumOff val="80000"/>
              <a:alpha val="3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0B16DB8E-018D-4894-9F32-BF4FA36BC11B}"/>
              </a:ext>
            </a:extLst>
          </p:cNvPr>
          <p:cNvSpPr txBox="1"/>
          <p:nvPr/>
        </p:nvSpPr>
        <p:spPr>
          <a:xfrm>
            <a:off x="0" y="0"/>
            <a:ext cx="7921709" cy="584775"/>
          </a:xfrm>
          <a:prstGeom prst="rect">
            <a:avLst/>
          </a:prstGeom>
          <a:solidFill>
            <a:srgbClr val="FFFFFF"/>
          </a:solidFill>
        </p:spPr>
        <p:txBody>
          <a:bodyPr wrap="square" rtlCol="0">
            <a:spAutoFit/>
          </a:bodyPr>
          <a:lstStyle/>
          <a:p>
            <a:r>
              <a:rPr lang="en-GB" sz="3200" dirty="0">
                <a:solidFill>
                  <a:srgbClr val="002060"/>
                </a:solidFill>
                <a:latin typeface="Arial Narrow" panose="020B0606020202030204" pitchFamily="34" charset="0"/>
              </a:rPr>
              <a:t>CLF Educators’</a:t>
            </a:r>
          </a:p>
        </p:txBody>
      </p:sp>
      <p:pic>
        <p:nvPicPr>
          <p:cNvPr id="11" name="Picture 10">
            <a:extLst>
              <a:ext uri="{FF2B5EF4-FFF2-40B4-BE49-F238E27FC236}">
                <a16:creationId xmlns:a16="http://schemas.microsoft.com/office/drawing/2014/main" id="{176D3DE3-9914-4CA5-B4CE-F796965E17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2116" y="292387"/>
            <a:ext cx="769593" cy="341776"/>
          </a:xfrm>
          <a:prstGeom prst="rect">
            <a:avLst/>
          </a:prstGeom>
        </p:spPr>
      </p:pic>
      <p:sp>
        <p:nvSpPr>
          <p:cNvPr id="9" name="TextBox 8">
            <a:extLst>
              <a:ext uri="{FF2B5EF4-FFF2-40B4-BE49-F238E27FC236}">
                <a16:creationId xmlns:a16="http://schemas.microsoft.com/office/drawing/2014/main" id="{A69B8D0B-CD83-4CFA-8672-DA2B6608AF42}"/>
              </a:ext>
            </a:extLst>
          </p:cNvPr>
          <p:cNvSpPr txBox="1"/>
          <p:nvPr/>
        </p:nvSpPr>
        <p:spPr>
          <a:xfrm>
            <a:off x="7921709" y="446352"/>
            <a:ext cx="4420400" cy="4154984"/>
          </a:xfrm>
          <a:prstGeom prst="rect">
            <a:avLst/>
          </a:prstGeom>
          <a:solidFill>
            <a:srgbClr val="7030A0">
              <a:alpha val="30196"/>
            </a:srgbClr>
          </a:solidFill>
        </p:spPr>
        <p:txBody>
          <a:bodyPr wrap="square" rtlCol="0">
            <a:spAutoFit/>
          </a:bodyPr>
          <a:lstStyle/>
          <a:p>
            <a:r>
              <a:rPr lang="en-GB" sz="2200" b="1" dirty="0">
                <a:latin typeface="Arial Narrow" panose="020B0606020202030204" pitchFamily="34" charset="0"/>
              </a:rPr>
              <a:t>Equivalence for Professional Services</a:t>
            </a:r>
          </a:p>
          <a:p>
            <a:r>
              <a:rPr lang="en-GB" sz="2200" u="sng" dirty="0">
                <a:latin typeface="Arial Narrow" panose="020B0606020202030204" pitchFamily="34" charset="0"/>
              </a:rPr>
              <a:t>				</a:t>
            </a:r>
          </a:p>
          <a:p>
            <a:endParaRPr lang="en-GB" sz="2200" b="1" dirty="0">
              <a:latin typeface="Arial Narrow" panose="020B0606020202030204" pitchFamily="34" charset="0"/>
            </a:endParaRPr>
          </a:p>
          <a:p>
            <a:pPr marL="285750" indent="-285750">
              <a:buFont typeface="Arial" panose="020B0604020202020204" pitchFamily="34" charset="0"/>
              <a:buChar char="•"/>
            </a:pPr>
            <a:r>
              <a:rPr lang="en-GB" sz="2200" dirty="0">
                <a:latin typeface="Arial Narrow" panose="020B0606020202030204" pitchFamily="34" charset="0"/>
              </a:rPr>
              <a:t>Continuum of development for all staff</a:t>
            </a:r>
          </a:p>
          <a:p>
            <a:pPr marL="285750" indent="-285750">
              <a:buFont typeface="Arial" panose="020B0604020202020204" pitchFamily="34" charset="0"/>
              <a:buChar char="•"/>
            </a:pPr>
            <a:r>
              <a:rPr lang="en-GB" sz="2200" dirty="0">
                <a:latin typeface="Arial Narrow" panose="020B0606020202030204" pitchFamily="34" charset="0"/>
              </a:rPr>
              <a:t>Pendulum in &amp; out of whole CLF PD</a:t>
            </a:r>
          </a:p>
          <a:p>
            <a:pPr marL="285750" indent="-285750">
              <a:buFont typeface="Arial" panose="020B0604020202020204" pitchFamily="34" charset="0"/>
              <a:buChar char="•"/>
            </a:pPr>
            <a:r>
              <a:rPr lang="en-GB" sz="2200" dirty="0">
                <a:latin typeface="Arial Narrow" panose="020B0606020202030204" pitchFamily="34" charset="0"/>
              </a:rPr>
              <a:t>Networks</a:t>
            </a:r>
          </a:p>
          <a:p>
            <a:pPr marL="285750" indent="-285750">
              <a:buFont typeface="Arial" panose="020B0604020202020204" pitchFamily="34" charset="0"/>
              <a:buChar char="•"/>
            </a:pPr>
            <a:r>
              <a:rPr lang="en-GB" sz="2200" dirty="0">
                <a:latin typeface="Arial Narrow" panose="020B0606020202030204" pitchFamily="34" charset="0"/>
              </a:rPr>
              <a:t>Department-based PD</a:t>
            </a:r>
          </a:p>
          <a:p>
            <a:pPr marL="285750" indent="-285750">
              <a:buFont typeface="Arial" panose="020B0604020202020204" pitchFamily="34" charset="0"/>
              <a:buChar char="•"/>
            </a:pPr>
            <a:r>
              <a:rPr lang="en-GB" sz="2200" dirty="0">
                <a:latin typeface="Arial Narrow" panose="020B0606020202030204" pitchFamily="34" charset="0"/>
              </a:rPr>
              <a:t>Individual self-study</a:t>
            </a:r>
          </a:p>
          <a:p>
            <a:pPr marL="285750" indent="-285750">
              <a:buFont typeface="Arial" panose="020B0604020202020204" pitchFamily="34" charset="0"/>
              <a:buChar char="•"/>
            </a:pPr>
            <a:r>
              <a:rPr lang="en-GB" sz="2200" dirty="0">
                <a:latin typeface="Arial Narrow" panose="020B0606020202030204" pitchFamily="34" charset="0"/>
              </a:rPr>
              <a:t>Specialist courses</a:t>
            </a:r>
          </a:p>
          <a:p>
            <a:pPr marL="285750" indent="-285750">
              <a:buFont typeface="Arial" panose="020B0604020202020204" pitchFamily="34" charset="0"/>
              <a:buChar char="•"/>
            </a:pPr>
            <a:r>
              <a:rPr lang="en-GB" sz="2200" dirty="0">
                <a:latin typeface="Arial Narrow" panose="020B0606020202030204" pitchFamily="34" charset="0"/>
              </a:rPr>
              <a:t>Cascading back into teams</a:t>
            </a:r>
          </a:p>
          <a:p>
            <a:pPr marL="285750" indent="-285750">
              <a:buFont typeface="Arial" panose="020B0604020202020204" pitchFamily="34" charset="0"/>
              <a:buChar char="•"/>
            </a:pPr>
            <a:r>
              <a:rPr lang="en-GB" sz="2200" dirty="0">
                <a:latin typeface="Arial Narrow" panose="020B0606020202030204" pitchFamily="34" charset="0"/>
              </a:rPr>
              <a:t>Continuous improvement for </a:t>
            </a:r>
            <a:br>
              <a:rPr lang="en-GB" sz="2200" dirty="0">
                <a:latin typeface="Arial Narrow" panose="020B0606020202030204" pitchFamily="34" charset="0"/>
              </a:rPr>
            </a:br>
            <a:r>
              <a:rPr lang="en-GB" sz="2200" b="1" dirty="0">
                <a:latin typeface="Arial Narrow" panose="020B0606020202030204" pitchFamily="34" charset="0"/>
              </a:rPr>
              <a:t>raised standards</a:t>
            </a:r>
          </a:p>
        </p:txBody>
      </p:sp>
    </p:spTree>
    <p:extLst>
      <p:ext uri="{BB962C8B-B14F-4D97-AF65-F5344CB8AC3E}">
        <p14:creationId xmlns:p14="http://schemas.microsoft.com/office/powerpoint/2010/main" val="92694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30266CA-067C-4C36-9D65-FB079EF23723}"/>
              </a:ext>
            </a:extLst>
          </p:cNvPr>
          <p:cNvSpPr/>
          <p:nvPr/>
        </p:nvSpPr>
        <p:spPr>
          <a:xfrm>
            <a:off x="4606041" y="4421201"/>
            <a:ext cx="2326797" cy="937580"/>
          </a:xfrm>
          <a:prstGeom prst="rect">
            <a:avLst/>
          </a:prstGeom>
          <a:solidFill>
            <a:srgbClr val="FFC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24A4C0F-1989-496D-A78F-659FA960DCB1}"/>
              </a:ext>
            </a:extLst>
          </p:cNvPr>
          <p:cNvSpPr/>
          <p:nvPr/>
        </p:nvSpPr>
        <p:spPr>
          <a:xfrm>
            <a:off x="1180993" y="1478713"/>
            <a:ext cx="1631643" cy="937580"/>
          </a:xfrm>
          <a:prstGeom prst="rect">
            <a:avLst/>
          </a:prstGeom>
          <a:solidFill>
            <a:srgbClr val="FF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Arrow Connector 13">
            <a:extLst>
              <a:ext uri="{FF2B5EF4-FFF2-40B4-BE49-F238E27FC236}">
                <a16:creationId xmlns:a16="http://schemas.microsoft.com/office/drawing/2014/main" id="{B47EF557-7390-419E-B363-74D2E1666DBA}"/>
              </a:ext>
            </a:extLst>
          </p:cNvPr>
          <p:cNvCxnSpPr>
            <a:cxnSpLocks/>
          </p:cNvCxnSpPr>
          <p:nvPr/>
        </p:nvCxnSpPr>
        <p:spPr>
          <a:xfrm flipV="1">
            <a:off x="1995069" y="2479073"/>
            <a:ext cx="0" cy="2957884"/>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1A0C463-F68F-4C3B-A6BC-349E99A2CEE6}"/>
              </a:ext>
            </a:extLst>
          </p:cNvPr>
          <p:cNvCxnSpPr>
            <a:cxnSpLocks/>
          </p:cNvCxnSpPr>
          <p:nvPr/>
        </p:nvCxnSpPr>
        <p:spPr>
          <a:xfrm>
            <a:off x="1367358" y="4898255"/>
            <a:ext cx="3228229" cy="0"/>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4" name="Title 1">
            <a:extLst>
              <a:ext uri="{FF2B5EF4-FFF2-40B4-BE49-F238E27FC236}">
                <a16:creationId xmlns:a16="http://schemas.microsoft.com/office/drawing/2014/main" id="{F4BE9F0C-38EA-42AB-A8BF-EFD60C5E49C1}"/>
              </a:ext>
            </a:extLst>
          </p:cNvPr>
          <p:cNvSpPr>
            <a:spLocks noGrp="1"/>
          </p:cNvSpPr>
          <p:nvPr>
            <p:ph type="title"/>
          </p:nvPr>
        </p:nvSpPr>
        <p:spPr>
          <a:xfrm>
            <a:off x="2544829" y="108484"/>
            <a:ext cx="5058619" cy="1325563"/>
          </a:xfrm>
        </p:spPr>
        <p:txBody>
          <a:bodyPr>
            <a:normAutofit/>
          </a:bodyPr>
          <a:lstStyle/>
          <a:p>
            <a:pPr algn="r"/>
            <a:r>
              <a:rPr lang="en-GB" sz="3200" b="1" dirty="0">
                <a:solidFill>
                  <a:srgbClr val="002060"/>
                </a:solidFill>
                <a:latin typeface="+mn-lt"/>
              </a:rPr>
              <a:t>Strategic Plan 2021-2022</a:t>
            </a:r>
          </a:p>
        </p:txBody>
      </p:sp>
      <p:sp>
        <p:nvSpPr>
          <p:cNvPr id="19" name="TextBox 18">
            <a:extLst>
              <a:ext uri="{FF2B5EF4-FFF2-40B4-BE49-F238E27FC236}">
                <a16:creationId xmlns:a16="http://schemas.microsoft.com/office/drawing/2014/main" id="{77CEF4AF-C576-413E-8150-7C7845E41EB1}"/>
              </a:ext>
            </a:extLst>
          </p:cNvPr>
          <p:cNvSpPr txBox="1"/>
          <p:nvPr/>
        </p:nvSpPr>
        <p:spPr>
          <a:xfrm>
            <a:off x="205403" y="5635040"/>
            <a:ext cx="1008442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srgbClr val="002060"/>
                </a:solidFill>
                <a:effectLst/>
                <a:uLnTx/>
                <a:uFillTx/>
                <a:latin typeface="Calibri" panose="020F0502020204030204"/>
                <a:ea typeface="+mn-ea"/>
                <a:cs typeface="+mn-cs"/>
              </a:rPr>
              <a:t>“our expectation of the acceptable standard is linked to the quality of professional development”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srgbClr val="002060"/>
                </a:solidFill>
                <a:effectLst/>
                <a:uLnTx/>
                <a:uFillTx/>
                <a:latin typeface="Calibri" panose="020F0502020204030204"/>
                <a:ea typeface="+mn-ea"/>
                <a:cs typeface="+mn-cs"/>
              </a:rPr>
              <a:t>There is a synergy that exists between improving our standards and outstanding professional development</a:t>
            </a:r>
          </a:p>
        </p:txBody>
      </p:sp>
      <p:sp>
        <p:nvSpPr>
          <p:cNvPr id="20" name="TextBox 19">
            <a:extLst>
              <a:ext uri="{FF2B5EF4-FFF2-40B4-BE49-F238E27FC236}">
                <a16:creationId xmlns:a16="http://schemas.microsoft.com/office/drawing/2014/main" id="{B872A073-8592-4710-B361-99BD21A3AAC4}"/>
              </a:ext>
            </a:extLst>
          </p:cNvPr>
          <p:cNvSpPr txBox="1"/>
          <p:nvPr/>
        </p:nvSpPr>
        <p:spPr>
          <a:xfrm>
            <a:off x="4669956" y="4421201"/>
            <a:ext cx="2149371"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Professional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Development</a:t>
            </a:r>
          </a:p>
        </p:txBody>
      </p:sp>
      <p:sp>
        <p:nvSpPr>
          <p:cNvPr id="22" name="TextBox 21">
            <a:extLst>
              <a:ext uri="{FF2B5EF4-FFF2-40B4-BE49-F238E27FC236}">
                <a16:creationId xmlns:a16="http://schemas.microsoft.com/office/drawing/2014/main" id="{C4EFBCE7-3540-467E-ADFD-C628258F8869}"/>
              </a:ext>
            </a:extLst>
          </p:cNvPr>
          <p:cNvSpPr txBox="1"/>
          <p:nvPr/>
        </p:nvSpPr>
        <p:spPr>
          <a:xfrm>
            <a:off x="1196002" y="1662344"/>
            <a:ext cx="1637308"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Standards</a:t>
            </a:r>
          </a:p>
        </p:txBody>
      </p:sp>
      <p:sp>
        <p:nvSpPr>
          <p:cNvPr id="23" name="Oval 22">
            <a:extLst>
              <a:ext uri="{FF2B5EF4-FFF2-40B4-BE49-F238E27FC236}">
                <a16:creationId xmlns:a16="http://schemas.microsoft.com/office/drawing/2014/main" id="{06910885-B0E5-40D1-A22A-5C94ECE94812}"/>
              </a:ext>
            </a:extLst>
          </p:cNvPr>
          <p:cNvSpPr/>
          <p:nvPr/>
        </p:nvSpPr>
        <p:spPr>
          <a:xfrm>
            <a:off x="4763566" y="3005551"/>
            <a:ext cx="1962150" cy="12483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a:ea typeface="+mn-ea"/>
                <a:cs typeface="+mn-cs"/>
              </a:rPr>
              <a:t>How?</a:t>
            </a:r>
          </a:p>
        </p:txBody>
      </p:sp>
      <p:sp>
        <p:nvSpPr>
          <p:cNvPr id="25" name="Oval 24">
            <a:extLst>
              <a:ext uri="{FF2B5EF4-FFF2-40B4-BE49-F238E27FC236}">
                <a16:creationId xmlns:a16="http://schemas.microsoft.com/office/drawing/2014/main" id="{862F5432-F88B-42DA-99D0-1A1181EE5B4C}"/>
              </a:ext>
            </a:extLst>
          </p:cNvPr>
          <p:cNvSpPr/>
          <p:nvPr/>
        </p:nvSpPr>
        <p:spPr>
          <a:xfrm>
            <a:off x="1033581" y="108484"/>
            <a:ext cx="1962150" cy="124834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a:ea typeface="+mn-ea"/>
                <a:cs typeface="+mn-cs"/>
              </a:rPr>
              <a:t>What?</a:t>
            </a:r>
          </a:p>
        </p:txBody>
      </p:sp>
      <p:pic>
        <p:nvPicPr>
          <p:cNvPr id="2" name="Picture 1">
            <a:extLst>
              <a:ext uri="{FF2B5EF4-FFF2-40B4-BE49-F238E27FC236}">
                <a16:creationId xmlns:a16="http://schemas.microsoft.com/office/drawing/2014/main" id="{C8F0546E-E010-4C11-A820-811426D87E92}"/>
              </a:ext>
            </a:extLst>
          </p:cNvPr>
          <p:cNvPicPr>
            <a:picLocks noChangeAspect="1"/>
          </p:cNvPicPr>
          <p:nvPr/>
        </p:nvPicPr>
        <p:blipFill>
          <a:blip r:embed="rId2"/>
          <a:stretch>
            <a:fillRect/>
          </a:stretch>
        </p:blipFill>
        <p:spPr>
          <a:xfrm>
            <a:off x="2065417" y="2816360"/>
            <a:ext cx="2303330" cy="2009109"/>
          </a:xfrm>
          <a:prstGeom prst="rect">
            <a:avLst/>
          </a:prstGeom>
        </p:spPr>
      </p:pic>
      <p:sp>
        <p:nvSpPr>
          <p:cNvPr id="29" name="TextBox 28">
            <a:extLst>
              <a:ext uri="{FF2B5EF4-FFF2-40B4-BE49-F238E27FC236}">
                <a16:creationId xmlns:a16="http://schemas.microsoft.com/office/drawing/2014/main" id="{614392B4-752B-4A54-A286-B9D01971F5A4}"/>
              </a:ext>
            </a:extLst>
          </p:cNvPr>
          <p:cNvSpPr txBox="1"/>
          <p:nvPr/>
        </p:nvSpPr>
        <p:spPr>
          <a:xfrm>
            <a:off x="7921709" y="446352"/>
            <a:ext cx="4420400" cy="4154984"/>
          </a:xfrm>
          <a:prstGeom prst="rect">
            <a:avLst/>
          </a:prstGeom>
          <a:solidFill>
            <a:srgbClr val="7030A0">
              <a:alpha val="30196"/>
            </a:srgbClr>
          </a:solidFill>
        </p:spPr>
        <p:txBody>
          <a:bodyPr wrap="square" rtlCol="0">
            <a:spAutoFit/>
          </a:bodyPr>
          <a:lstStyle/>
          <a:p>
            <a:r>
              <a:rPr lang="en-GB" sz="2200" b="1" dirty="0">
                <a:latin typeface="Arial Narrow" panose="020B0606020202030204" pitchFamily="34" charset="0"/>
              </a:rPr>
              <a:t>Equivalence for Professional Services</a:t>
            </a:r>
          </a:p>
          <a:p>
            <a:r>
              <a:rPr lang="en-GB" sz="2200" u="sng" dirty="0">
                <a:latin typeface="Arial Narrow" panose="020B0606020202030204" pitchFamily="34" charset="0"/>
              </a:rPr>
              <a:t>				</a:t>
            </a:r>
          </a:p>
          <a:p>
            <a:endParaRPr lang="en-GB" sz="2200" b="1" dirty="0">
              <a:latin typeface="Arial Narrow" panose="020B0606020202030204" pitchFamily="34" charset="0"/>
            </a:endParaRPr>
          </a:p>
          <a:p>
            <a:pPr marL="285750" indent="-285750">
              <a:buFont typeface="Arial" panose="020B0604020202020204" pitchFamily="34" charset="0"/>
              <a:buChar char="•"/>
            </a:pPr>
            <a:r>
              <a:rPr lang="en-GB" sz="2200" dirty="0">
                <a:latin typeface="Arial Narrow" panose="020B0606020202030204" pitchFamily="34" charset="0"/>
              </a:rPr>
              <a:t>Continuum of development for all staff</a:t>
            </a:r>
          </a:p>
          <a:p>
            <a:pPr marL="285750" indent="-285750">
              <a:buFont typeface="Arial" panose="020B0604020202020204" pitchFamily="34" charset="0"/>
              <a:buChar char="•"/>
            </a:pPr>
            <a:r>
              <a:rPr lang="en-GB" sz="2200" dirty="0">
                <a:latin typeface="Arial Narrow" panose="020B0606020202030204" pitchFamily="34" charset="0"/>
              </a:rPr>
              <a:t>Pendulum in &amp; out of whole CLF PD</a:t>
            </a:r>
          </a:p>
          <a:p>
            <a:pPr marL="285750" indent="-285750">
              <a:buFont typeface="Arial" panose="020B0604020202020204" pitchFamily="34" charset="0"/>
              <a:buChar char="•"/>
            </a:pPr>
            <a:r>
              <a:rPr lang="en-GB" sz="2200" dirty="0">
                <a:latin typeface="Arial Narrow" panose="020B0606020202030204" pitchFamily="34" charset="0"/>
              </a:rPr>
              <a:t>Networks</a:t>
            </a:r>
          </a:p>
          <a:p>
            <a:pPr marL="285750" indent="-285750">
              <a:buFont typeface="Arial" panose="020B0604020202020204" pitchFamily="34" charset="0"/>
              <a:buChar char="•"/>
            </a:pPr>
            <a:r>
              <a:rPr lang="en-GB" sz="2200" dirty="0">
                <a:latin typeface="Arial Narrow" panose="020B0606020202030204" pitchFamily="34" charset="0"/>
              </a:rPr>
              <a:t>Department-based PD</a:t>
            </a:r>
          </a:p>
          <a:p>
            <a:pPr marL="285750" indent="-285750">
              <a:buFont typeface="Arial" panose="020B0604020202020204" pitchFamily="34" charset="0"/>
              <a:buChar char="•"/>
            </a:pPr>
            <a:r>
              <a:rPr lang="en-GB" sz="2200" dirty="0">
                <a:latin typeface="Arial Narrow" panose="020B0606020202030204" pitchFamily="34" charset="0"/>
              </a:rPr>
              <a:t>Individual self-study</a:t>
            </a:r>
          </a:p>
          <a:p>
            <a:pPr marL="285750" indent="-285750">
              <a:buFont typeface="Arial" panose="020B0604020202020204" pitchFamily="34" charset="0"/>
              <a:buChar char="•"/>
            </a:pPr>
            <a:r>
              <a:rPr lang="en-GB" sz="2200" dirty="0">
                <a:latin typeface="Arial Narrow" panose="020B0606020202030204" pitchFamily="34" charset="0"/>
              </a:rPr>
              <a:t>Specialist courses</a:t>
            </a:r>
          </a:p>
          <a:p>
            <a:pPr marL="285750" indent="-285750">
              <a:buFont typeface="Arial" panose="020B0604020202020204" pitchFamily="34" charset="0"/>
              <a:buChar char="•"/>
            </a:pPr>
            <a:r>
              <a:rPr lang="en-GB" sz="2200" dirty="0">
                <a:latin typeface="Arial Narrow" panose="020B0606020202030204" pitchFamily="34" charset="0"/>
              </a:rPr>
              <a:t>Cascading back into teams</a:t>
            </a:r>
          </a:p>
          <a:p>
            <a:pPr marL="285750" indent="-285750">
              <a:buFont typeface="Arial" panose="020B0604020202020204" pitchFamily="34" charset="0"/>
              <a:buChar char="•"/>
            </a:pPr>
            <a:r>
              <a:rPr lang="en-GB" sz="2200" dirty="0">
                <a:latin typeface="Arial Narrow" panose="020B0606020202030204" pitchFamily="34" charset="0"/>
              </a:rPr>
              <a:t>Continuous improvement for </a:t>
            </a:r>
            <a:br>
              <a:rPr lang="en-GB" sz="2200" dirty="0">
                <a:latin typeface="Arial Narrow" panose="020B0606020202030204" pitchFamily="34" charset="0"/>
              </a:rPr>
            </a:br>
            <a:r>
              <a:rPr lang="en-GB" sz="2200" b="1" dirty="0">
                <a:latin typeface="Arial Narrow" panose="020B0606020202030204" pitchFamily="34" charset="0"/>
              </a:rPr>
              <a:t>raised standards</a:t>
            </a:r>
          </a:p>
        </p:txBody>
      </p:sp>
    </p:spTree>
    <p:extLst>
      <p:ext uri="{BB962C8B-B14F-4D97-AF65-F5344CB8AC3E}">
        <p14:creationId xmlns:p14="http://schemas.microsoft.com/office/powerpoint/2010/main" val="2725460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546D7E9-14B1-4164-9741-9F9E0A881476}"/>
              </a:ext>
            </a:extLst>
          </p:cNvPr>
          <p:cNvSpPr txBox="1"/>
          <p:nvPr/>
        </p:nvSpPr>
        <p:spPr>
          <a:xfrm>
            <a:off x="0" y="190541"/>
            <a:ext cx="4420238" cy="1692771"/>
          </a:xfrm>
          <a:prstGeom prst="rect">
            <a:avLst/>
          </a:prstGeom>
          <a:noFill/>
        </p:spPr>
        <p:txBody>
          <a:bodyPr wrap="square" rtlCol="0">
            <a:spAutoFit/>
          </a:bodyPr>
          <a:lstStyle/>
          <a:p>
            <a:pPr marL="0" marR="0" lvl="0" indent="0" algn="l" defTabSz="914400" rtl="0" eaLnBrk="1" fontAlgn="auto" latinLnBrk="0" hangingPunct="1">
              <a:spcAft>
                <a:spcPts val="0"/>
              </a:spcAft>
              <a:buClrTx/>
              <a:buSzTx/>
              <a:buFontTx/>
              <a:buNone/>
              <a:tabLst/>
              <a:defRPr/>
            </a:pPr>
            <a:r>
              <a:rPr kumimoji="0" lang="en-GB" sz="2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What’s the difference between</a:t>
            </a:r>
          </a:p>
          <a:p>
            <a:pPr marL="457200" marR="0" lvl="0" indent="-457200" algn="l" defTabSz="914400" rtl="0" eaLnBrk="1" fontAlgn="auto" latinLnBrk="0" hangingPunct="1">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Professional Development,</a:t>
            </a:r>
          </a:p>
          <a:p>
            <a:pPr marL="457200" marR="0" lvl="0" indent="-457200" algn="l" defTabSz="914400" rtl="0" eaLnBrk="1" fontAlgn="auto" latinLnBrk="0" hangingPunct="1">
              <a:spcAft>
                <a:spcPts val="0"/>
              </a:spcAft>
              <a:buClrTx/>
              <a:buSzTx/>
              <a:buFont typeface="Arial" panose="020B0604020202020204" pitchFamily="34" charset="0"/>
              <a:buChar char="•"/>
              <a:tabLst/>
              <a:defRPr/>
            </a:pPr>
            <a:r>
              <a:rPr lang="en-GB" sz="2600" dirty="0">
                <a:solidFill>
                  <a:srgbClr val="4472C4">
                    <a:lumMod val="50000"/>
                  </a:srgbClr>
                </a:solidFill>
                <a:latin typeface="Calibri" panose="020F0502020204030204"/>
              </a:rPr>
              <a:t>Training,</a:t>
            </a:r>
          </a:p>
          <a:p>
            <a:pPr marL="457200" marR="0" lvl="0" indent="-457200" algn="l" defTabSz="914400" rtl="0" eaLnBrk="1" fontAlgn="auto" latinLnBrk="0" hangingPunct="1">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Personal Development?</a:t>
            </a:r>
          </a:p>
        </p:txBody>
      </p:sp>
      <p:graphicFrame>
        <p:nvGraphicFramePr>
          <p:cNvPr id="6" name="Diagram 5">
            <a:extLst>
              <a:ext uri="{FF2B5EF4-FFF2-40B4-BE49-F238E27FC236}">
                <a16:creationId xmlns:a16="http://schemas.microsoft.com/office/drawing/2014/main" id="{77CD619C-29CF-40D1-A10D-3B23B09907CB}"/>
              </a:ext>
            </a:extLst>
          </p:cNvPr>
          <p:cNvGraphicFramePr/>
          <p:nvPr>
            <p:extLst>
              <p:ext uri="{D42A27DB-BD31-4B8C-83A1-F6EECF244321}">
                <p14:modId xmlns:p14="http://schemas.microsoft.com/office/powerpoint/2010/main" val="2232642762"/>
              </p:ext>
            </p:extLst>
          </p:nvPr>
        </p:nvGraphicFramePr>
        <p:xfrm>
          <a:off x="2892489" y="1427584"/>
          <a:ext cx="6232849" cy="4019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8EBE5C6C-677D-4EFC-9577-9C91F5C6CCD0}"/>
              </a:ext>
            </a:extLst>
          </p:cNvPr>
          <p:cNvSpPr txBox="1"/>
          <p:nvPr/>
        </p:nvSpPr>
        <p:spPr>
          <a:xfrm>
            <a:off x="8965" y="3692192"/>
            <a:ext cx="3862873" cy="2708434"/>
          </a:xfrm>
          <a:prstGeom prst="rect">
            <a:avLst/>
          </a:prstGeom>
          <a:solidFill>
            <a:schemeClr val="accent2">
              <a:lumMod val="75000"/>
              <a:alpha val="38000"/>
            </a:schemeClr>
          </a:solidFill>
          <a:ln w="38100">
            <a:solidFill>
              <a:schemeClr val="accent2">
                <a:lumMod val="50000"/>
              </a:schemeClr>
            </a:solidFill>
          </a:ln>
        </p:spPr>
        <p:txBody>
          <a:bodyPr wrap="square" rtlCol="0">
            <a:spAutoFit/>
          </a:bodyPr>
          <a:lstStyle/>
          <a:p>
            <a:pPr lvl="0"/>
            <a:r>
              <a:rPr lang="en-GB" sz="1700" dirty="0">
                <a:solidFill>
                  <a:schemeClr val="accent5">
                    <a:lumMod val="50000"/>
                  </a:schemeClr>
                </a:solidFill>
              </a:rPr>
              <a:t>Skills and behaviours that are taught and practised</a:t>
            </a:r>
          </a:p>
          <a:p>
            <a:pPr lvl="0"/>
            <a:endParaRPr lang="en-GB" sz="1700" dirty="0">
              <a:solidFill>
                <a:schemeClr val="accent5">
                  <a:lumMod val="50000"/>
                </a:schemeClr>
              </a:solidFill>
            </a:endParaRPr>
          </a:p>
          <a:p>
            <a:pPr marL="0" lvl="0" indent="0">
              <a:buNone/>
            </a:pPr>
            <a:r>
              <a:rPr lang="en-GB" sz="1700" dirty="0">
                <a:solidFill>
                  <a:schemeClr val="accent5">
                    <a:lumMod val="50000"/>
                  </a:schemeClr>
                </a:solidFill>
              </a:rPr>
              <a:t>Includes the </a:t>
            </a:r>
            <a:r>
              <a:rPr lang="en-GB" sz="1700" b="1" dirty="0">
                <a:solidFill>
                  <a:schemeClr val="accent5">
                    <a:lumMod val="50000"/>
                  </a:schemeClr>
                </a:solidFill>
              </a:rPr>
              <a:t>necessary</a:t>
            </a:r>
            <a:r>
              <a:rPr lang="en-GB" sz="1700" dirty="0">
                <a:solidFill>
                  <a:schemeClr val="accent5">
                    <a:lumMod val="50000"/>
                  </a:schemeClr>
                </a:solidFill>
              </a:rPr>
              <a:t>, e.g.</a:t>
            </a:r>
          </a:p>
          <a:p>
            <a:pPr marL="0" lvl="0" indent="0">
              <a:buNone/>
            </a:pPr>
            <a:endParaRPr lang="en-GB" sz="1700" b="1" dirty="0">
              <a:solidFill>
                <a:schemeClr val="accent5">
                  <a:lumMod val="50000"/>
                </a:schemeClr>
              </a:solidFill>
            </a:endParaRPr>
          </a:p>
          <a:p>
            <a:pPr marL="285750" lvl="0" indent="-285750">
              <a:buFont typeface="Arial" panose="020B0604020202020204" pitchFamily="34" charset="0"/>
              <a:buChar char="•"/>
            </a:pPr>
            <a:r>
              <a:rPr lang="en-GB" sz="1700" dirty="0">
                <a:solidFill>
                  <a:schemeClr val="accent5">
                    <a:lumMod val="50000"/>
                  </a:schemeClr>
                </a:solidFill>
              </a:rPr>
              <a:t>statutory and mandatory training</a:t>
            </a:r>
          </a:p>
          <a:p>
            <a:pPr lvl="0"/>
            <a:r>
              <a:rPr lang="en-GB" sz="1700" dirty="0">
                <a:solidFill>
                  <a:schemeClr val="accent5">
                    <a:lumMod val="50000"/>
                  </a:schemeClr>
                </a:solidFill>
              </a:rPr>
              <a:t>(e.g. Nimble modules, annual refresher); </a:t>
            </a:r>
          </a:p>
          <a:p>
            <a:pPr lvl="0"/>
            <a:endParaRPr lang="en-GB" sz="1700" dirty="0">
              <a:solidFill>
                <a:schemeClr val="accent5">
                  <a:lumMod val="50000"/>
                </a:schemeClr>
              </a:solidFill>
            </a:endParaRPr>
          </a:p>
          <a:p>
            <a:pPr marL="285750" lvl="0" indent="-285750">
              <a:buFont typeface="Arial" panose="020B0604020202020204" pitchFamily="34" charset="0"/>
              <a:buChar char="•"/>
            </a:pPr>
            <a:r>
              <a:rPr lang="en-GB" sz="1700" dirty="0">
                <a:solidFill>
                  <a:schemeClr val="accent5">
                    <a:lumMod val="50000"/>
                  </a:schemeClr>
                </a:solidFill>
              </a:rPr>
              <a:t>basic IT skills</a:t>
            </a:r>
          </a:p>
          <a:p>
            <a:pPr lvl="0"/>
            <a:r>
              <a:rPr lang="en-GB" sz="1700" dirty="0">
                <a:solidFill>
                  <a:schemeClr val="accent5">
                    <a:lumMod val="50000"/>
                  </a:schemeClr>
                </a:solidFill>
              </a:rPr>
              <a:t>(competence in MS Office, CLF systems)</a:t>
            </a:r>
          </a:p>
        </p:txBody>
      </p:sp>
      <p:sp>
        <p:nvSpPr>
          <p:cNvPr id="10" name="TextBox 9">
            <a:extLst>
              <a:ext uri="{FF2B5EF4-FFF2-40B4-BE49-F238E27FC236}">
                <a16:creationId xmlns:a16="http://schemas.microsoft.com/office/drawing/2014/main" id="{9FA90A2D-0F60-4B46-AE72-CCFB26EBE9B7}"/>
              </a:ext>
            </a:extLst>
          </p:cNvPr>
          <p:cNvSpPr txBox="1"/>
          <p:nvPr/>
        </p:nvSpPr>
        <p:spPr>
          <a:xfrm>
            <a:off x="8415481" y="3697436"/>
            <a:ext cx="3729135" cy="1923604"/>
          </a:xfrm>
          <a:prstGeom prst="rect">
            <a:avLst/>
          </a:prstGeom>
          <a:solidFill>
            <a:schemeClr val="accent1">
              <a:lumMod val="75000"/>
              <a:alpha val="22000"/>
            </a:schemeClr>
          </a:solidFill>
          <a:ln w="38100">
            <a:solidFill>
              <a:schemeClr val="accent1">
                <a:lumMod val="50000"/>
              </a:schemeClr>
            </a:solidFill>
          </a:ln>
        </p:spPr>
        <p:txBody>
          <a:bodyPr wrap="square" rtlCol="0">
            <a:spAutoFit/>
          </a:bodyPr>
          <a:lstStyle/>
          <a:p>
            <a:pPr marL="285750" lvl="0" indent="-285750">
              <a:buFont typeface="Arial" panose="020B0604020202020204" pitchFamily="34" charset="0"/>
              <a:buChar char="•"/>
            </a:pPr>
            <a:r>
              <a:rPr lang="en-GB" sz="1700" dirty="0">
                <a:solidFill>
                  <a:schemeClr val="accent5">
                    <a:lumMod val="50000"/>
                  </a:schemeClr>
                </a:solidFill>
              </a:rPr>
              <a:t>self-directed</a:t>
            </a:r>
          </a:p>
          <a:p>
            <a:pPr marL="285750" lvl="0" indent="-285750">
              <a:buFont typeface="Arial" panose="020B0604020202020204" pitchFamily="34" charset="0"/>
              <a:buChar char="•"/>
            </a:pPr>
            <a:r>
              <a:rPr lang="en-GB" sz="1700" dirty="0">
                <a:solidFill>
                  <a:schemeClr val="accent5">
                    <a:lumMod val="50000"/>
                  </a:schemeClr>
                </a:solidFill>
              </a:rPr>
              <a:t>for personal upskilling</a:t>
            </a:r>
          </a:p>
          <a:p>
            <a:pPr marL="285750" lvl="0" indent="-285750">
              <a:buFont typeface="Arial" panose="020B0604020202020204" pitchFamily="34" charset="0"/>
              <a:buChar char="•"/>
            </a:pPr>
            <a:r>
              <a:rPr lang="en-GB" sz="1700" dirty="0">
                <a:solidFill>
                  <a:schemeClr val="accent5">
                    <a:lumMod val="50000"/>
                  </a:schemeClr>
                </a:solidFill>
              </a:rPr>
              <a:t>following own interests</a:t>
            </a:r>
          </a:p>
          <a:p>
            <a:pPr marL="285750" lvl="0" indent="-285750">
              <a:buFont typeface="Arial" panose="020B0604020202020204" pitchFamily="34" charset="0"/>
              <a:buChar char="•"/>
            </a:pPr>
            <a:r>
              <a:rPr lang="en-GB" sz="1700" dirty="0">
                <a:solidFill>
                  <a:schemeClr val="accent5">
                    <a:lumMod val="50000"/>
                  </a:schemeClr>
                </a:solidFill>
              </a:rPr>
              <a:t>for enrichment</a:t>
            </a:r>
          </a:p>
          <a:p>
            <a:pPr marL="285750" lvl="0" indent="-285750">
              <a:buFont typeface="Arial" panose="020B0604020202020204" pitchFamily="34" charset="0"/>
              <a:buChar char="•"/>
            </a:pPr>
            <a:r>
              <a:rPr lang="en-GB" sz="1700" dirty="0">
                <a:solidFill>
                  <a:schemeClr val="accent5">
                    <a:lumMod val="50000"/>
                  </a:schemeClr>
                </a:solidFill>
              </a:rPr>
              <a:t>enhance wellbeing</a:t>
            </a:r>
          </a:p>
          <a:p>
            <a:pPr marL="285750" lvl="0" indent="-285750">
              <a:buFont typeface="Arial" panose="020B0604020202020204" pitchFamily="34" charset="0"/>
              <a:buChar char="•"/>
            </a:pPr>
            <a:r>
              <a:rPr lang="en-GB" sz="1700" dirty="0">
                <a:solidFill>
                  <a:schemeClr val="accent5">
                    <a:lumMod val="50000"/>
                  </a:schemeClr>
                </a:solidFill>
              </a:rPr>
              <a:t>nurture creativity</a:t>
            </a:r>
          </a:p>
          <a:p>
            <a:pPr marL="285750" lvl="0" indent="-285750">
              <a:buFont typeface="Arial" panose="020B0604020202020204" pitchFamily="34" charset="0"/>
              <a:buChar char="•"/>
            </a:pPr>
            <a:r>
              <a:rPr lang="en-GB" sz="1700" dirty="0">
                <a:solidFill>
                  <a:schemeClr val="accent5">
                    <a:lumMod val="50000"/>
                  </a:schemeClr>
                </a:solidFill>
              </a:rPr>
              <a:t>new opportunities</a:t>
            </a:r>
          </a:p>
        </p:txBody>
      </p:sp>
      <p:sp>
        <p:nvSpPr>
          <p:cNvPr id="12" name="TextBox 11">
            <a:extLst>
              <a:ext uri="{FF2B5EF4-FFF2-40B4-BE49-F238E27FC236}">
                <a16:creationId xmlns:a16="http://schemas.microsoft.com/office/drawing/2014/main" id="{C1485DF3-23C2-4F94-BB23-CF63DBF0738F}"/>
              </a:ext>
            </a:extLst>
          </p:cNvPr>
          <p:cNvSpPr txBox="1"/>
          <p:nvPr/>
        </p:nvSpPr>
        <p:spPr>
          <a:xfrm>
            <a:off x="7862048" y="267485"/>
            <a:ext cx="4282568" cy="3231654"/>
          </a:xfrm>
          <a:prstGeom prst="rect">
            <a:avLst/>
          </a:prstGeom>
          <a:solidFill>
            <a:schemeClr val="accent6">
              <a:lumMod val="75000"/>
              <a:alpha val="26000"/>
            </a:schemeClr>
          </a:solidFill>
          <a:ln w="38100">
            <a:solidFill>
              <a:schemeClr val="accent6">
                <a:lumMod val="75000"/>
              </a:schemeClr>
            </a:solidFill>
          </a:ln>
        </p:spPr>
        <p:txBody>
          <a:bodyPr wrap="square" rtlCol="0">
            <a:spAutoFit/>
          </a:bodyPr>
          <a:lstStyle/>
          <a:p>
            <a:pPr marL="285750" indent="-285750">
              <a:buFont typeface="Arial" panose="020B0604020202020204" pitchFamily="34" charset="0"/>
              <a:buChar char="•"/>
            </a:pPr>
            <a:r>
              <a:rPr lang="en-GB" sz="1700" dirty="0">
                <a:solidFill>
                  <a:schemeClr val="accent5">
                    <a:lumMod val="50000"/>
                  </a:schemeClr>
                </a:solidFill>
              </a:rPr>
              <a:t>encompasses but goes beyond training</a:t>
            </a:r>
          </a:p>
          <a:p>
            <a:pPr marL="285750" lvl="0" indent="-285750">
              <a:buFont typeface="Arial" panose="020B0604020202020204" pitchFamily="34" charset="0"/>
              <a:buChar char="•"/>
            </a:pPr>
            <a:r>
              <a:rPr lang="en-GB" sz="1700" dirty="0">
                <a:solidFill>
                  <a:schemeClr val="accent5">
                    <a:lumMod val="50000"/>
                  </a:schemeClr>
                </a:solidFill>
              </a:rPr>
              <a:t>learning &amp; enhancing knowledge, understanding &amp; skills specific to your occupation</a:t>
            </a:r>
          </a:p>
          <a:p>
            <a:pPr marL="285750" lvl="0" indent="-285750">
              <a:buFont typeface="Arial" panose="020B0604020202020204" pitchFamily="34" charset="0"/>
              <a:buChar char="•"/>
            </a:pPr>
            <a:r>
              <a:rPr lang="en-GB" sz="1700" dirty="0">
                <a:solidFill>
                  <a:schemeClr val="accent5">
                    <a:lumMod val="50000"/>
                  </a:schemeClr>
                </a:solidFill>
              </a:rPr>
              <a:t>specialist work</a:t>
            </a:r>
          </a:p>
          <a:p>
            <a:pPr marL="285750" lvl="0" indent="-285750">
              <a:buFont typeface="Arial" panose="020B0604020202020204" pitchFamily="34" charset="0"/>
              <a:buChar char="•"/>
            </a:pPr>
            <a:r>
              <a:rPr lang="en-GB" sz="1700" dirty="0">
                <a:solidFill>
                  <a:schemeClr val="accent5">
                    <a:lumMod val="50000"/>
                  </a:schemeClr>
                </a:solidFill>
              </a:rPr>
              <a:t>progressing in a professional environment</a:t>
            </a:r>
          </a:p>
          <a:p>
            <a:pPr marL="285750" lvl="0" indent="-285750">
              <a:buFont typeface="Arial" panose="020B0604020202020204" pitchFamily="34" charset="0"/>
              <a:buChar char="•"/>
            </a:pPr>
            <a:r>
              <a:rPr lang="en-GB" sz="1700" dirty="0">
                <a:solidFill>
                  <a:schemeClr val="accent5">
                    <a:lumMod val="50000"/>
                  </a:schemeClr>
                </a:solidFill>
              </a:rPr>
              <a:t>may be career-stage: developing from novice to expert, developing ‘mastery’ </a:t>
            </a:r>
          </a:p>
          <a:p>
            <a:pPr marL="285750" lvl="0" indent="-285750">
              <a:buFont typeface="Arial" panose="020B0604020202020204" pitchFamily="34" charset="0"/>
              <a:buChar char="•"/>
            </a:pPr>
            <a:r>
              <a:rPr lang="en-GB" sz="1700" dirty="0">
                <a:solidFill>
                  <a:schemeClr val="accent5">
                    <a:lumMod val="50000"/>
                  </a:schemeClr>
                </a:solidFill>
              </a:rPr>
              <a:t>applies to learning things that can be incrementally improved with experience and expert application in new &amp; dynamic situations.</a:t>
            </a:r>
          </a:p>
        </p:txBody>
      </p:sp>
    </p:spTree>
    <p:extLst>
      <p:ext uri="{BB962C8B-B14F-4D97-AF65-F5344CB8AC3E}">
        <p14:creationId xmlns:p14="http://schemas.microsoft.com/office/powerpoint/2010/main" val="121426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C2B039-70AA-4EBF-AAAA-801A88715B5D}"/>
              </a:ext>
            </a:extLst>
          </p:cNvPr>
          <p:cNvSpPr>
            <a:spLocks noGrp="1"/>
          </p:cNvSpPr>
          <p:nvPr>
            <p:ph idx="1"/>
          </p:nvPr>
        </p:nvSpPr>
        <p:spPr>
          <a:xfrm>
            <a:off x="343289" y="1572830"/>
            <a:ext cx="11196432" cy="4854863"/>
          </a:xfrm>
        </p:spPr>
        <p:txBody>
          <a:bodyPr>
            <a:noAutofit/>
          </a:bodyPr>
          <a:lstStyle/>
          <a:p>
            <a:pPr lvl="0"/>
            <a:r>
              <a:rPr lang="en-GB" sz="3200" dirty="0">
                <a:solidFill>
                  <a:schemeClr val="accent5">
                    <a:lumMod val="50000"/>
                  </a:schemeClr>
                </a:solidFill>
              </a:rPr>
              <a:t>For </a:t>
            </a:r>
            <a:r>
              <a:rPr lang="en-GB" sz="3200" b="1" dirty="0">
                <a:solidFill>
                  <a:schemeClr val="accent5">
                    <a:lumMod val="50000"/>
                  </a:schemeClr>
                </a:solidFill>
              </a:rPr>
              <a:t>all staff</a:t>
            </a:r>
            <a:endParaRPr lang="en-GB" sz="3200" dirty="0">
              <a:solidFill>
                <a:schemeClr val="accent5">
                  <a:lumMod val="50000"/>
                </a:schemeClr>
              </a:solidFill>
            </a:endParaRPr>
          </a:p>
          <a:p>
            <a:pPr lvl="0"/>
            <a:endParaRPr lang="en-GB" sz="3200" dirty="0">
              <a:solidFill>
                <a:schemeClr val="accent5">
                  <a:lumMod val="50000"/>
                </a:schemeClr>
              </a:solidFill>
            </a:endParaRPr>
          </a:p>
          <a:p>
            <a:pPr lvl="0"/>
            <a:r>
              <a:rPr lang="en-GB" sz="3200" dirty="0">
                <a:solidFill>
                  <a:schemeClr val="accent5">
                    <a:lumMod val="50000"/>
                  </a:schemeClr>
                </a:solidFill>
              </a:rPr>
              <a:t>Protected regular time for professional development. </a:t>
            </a:r>
            <a:br>
              <a:rPr lang="en-GB" sz="3200" dirty="0">
                <a:solidFill>
                  <a:schemeClr val="accent5">
                    <a:lumMod val="50000"/>
                  </a:schemeClr>
                </a:solidFill>
              </a:rPr>
            </a:br>
            <a:r>
              <a:rPr lang="en-GB" sz="3200" dirty="0">
                <a:solidFill>
                  <a:schemeClr val="accent5">
                    <a:lumMod val="50000"/>
                  </a:schemeClr>
                </a:solidFill>
              </a:rPr>
              <a:t>This </a:t>
            </a:r>
            <a:r>
              <a:rPr lang="en-GB" sz="3200" b="1" i="1" dirty="0">
                <a:solidFill>
                  <a:schemeClr val="accent5">
                    <a:lumMod val="50000"/>
                  </a:schemeClr>
                </a:solidFill>
              </a:rPr>
              <a:t>is</a:t>
            </a:r>
            <a:r>
              <a:rPr lang="en-GB" sz="3200" dirty="0">
                <a:solidFill>
                  <a:schemeClr val="accent5">
                    <a:lumMod val="50000"/>
                  </a:schemeClr>
                </a:solidFill>
              </a:rPr>
              <a:t> your job.</a:t>
            </a:r>
          </a:p>
          <a:p>
            <a:pPr marL="0" lvl="0" indent="0">
              <a:buNone/>
            </a:pPr>
            <a:endParaRPr lang="en-GB" sz="3200" dirty="0">
              <a:solidFill>
                <a:schemeClr val="accent5">
                  <a:lumMod val="50000"/>
                </a:schemeClr>
              </a:solidFill>
            </a:endParaRPr>
          </a:p>
          <a:p>
            <a:pPr lvl="0"/>
            <a:r>
              <a:rPr lang="en-GB" sz="3200" dirty="0">
                <a:solidFill>
                  <a:schemeClr val="accent5">
                    <a:lumMod val="50000"/>
                  </a:schemeClr>
                </a:solidFill>
              </a:rPr>
              <a:t>Move from ‘one-off’ activity to programmes or </a:t>
            </a:r>
            <a:r>
              <a:rPr lang="en-GB" sz="3200" b="1" dirty="0">
                <a:solidFill>
                  <a:schemeClr val="accent5">
                    <a:lumMod val="50000"/>
                  </a:schemeClr>
                </a:solidFill>
              </a:rPr>
              <a:t>continuous</a:t>
            </a:r>
            <a:r>
              <a:rPr lang="en-GB" sz="3200" dirty="0">
                <a:solidFill>
                  <a:schemeClr val="accent5">
                    <a:lumMod val="50000"/>
                  </a:schemeClr>
                </a:solidFill>
              </a:rPr>
              <a:t> termly/yearly professional development (PD) plans</a:t>
            </a:r>
          </a:p>
          <a:p>
            <a:pPr marL="0" lvl="0" indent="0">
              <a:buNone/>
            </a:pPr>
            <a:endParaRPr lang="en-GB" sz="3200" dirty="0">
              <a:solidFill>
                <a:schemeClr val="accent5">
                  <a:lumMod val="50000"/>
                </a:schemeClr>
              </a:solidFill>
            </a:endParaRPr>
          </a:p>
          <a:p>
            <a:pPr lvl="0"/>
            <a:r>
              <a:rPr lang="en-GB" sz="3200" dirty="0">
                <a:solidFill>
                  <a:schemeClr val="accent5">
                    <a:lumMod val="50000"/>
                  </a:schemeClr>
                </a:solidFill>
              </a:rPr>
              <a:t>It’s not just </a:t>
            </a:r>
            <a:r>
              <a:rPr lang="en-GB" sz="3200" i="1" dirty="0">
                <a:solidFill>
                  <a:schemeClr val="accent5">
                    <a:lumMod val="50000"/>
                  </a:schemeClr>
                </a:solidFill>
              </a:rPr>
              <a:t>going on a course</a:t>
            </a:r>
            <a:r>
              <a:rPr lang="en-GB" sz="3200" dirty="0">
                <a:solidFill>
                  <a:schemeClr val="accent5">
                    <a:lumMod val="50000"/>
                  </a:schemeClr>
                </a:solidFill>
              </a:rPr>
              <a:t>.</a:t>
            </a:r>
          </a:p>
          <a:p>
            <a:pPr marL="0" lvl="0" indent="0">
              <a:buNone/>
            </a:pPr>
            <a:endParaRPr lang="en-GB" sz="3200" dirty="0">
              <a:solidFill>
                <a:schemeClr val="accent5">
                  <a:lumMod val="75000"/>
                </a:schemeClr>
              </a:solidFill>
            </a:endParaRPr>
          </a:p>
          <a:p>
            <a:endParaRPr lang="en-GB" sz="3200" dirty="0"/>
          </a:p>
        </p:txBody>
      </p:sp>
      <p:sp>
        <p:nvSpPr>
          <p:cNvPr id="6" name="TextBox 5">
            <a:extLst>
              <a:ext uri="{FF2B5EF4-FFF2-40B4-BE49-F238E27FC236}">
                <a16:creationId xmlns:a16="http://schemas.microsoft.com/office/drawing/2014/main" id="{AC3B6038-753E-4B99-B675-BC406F4C3B1C}"/>
              </a:ext>
            </a:extLst>
          </p:cNvPr>
          <p:cNvSpPr txBox="1"/>
          <p:nvPr/>
        </p:nvSpPr>
        <p:spPr>
          <a:xfrm>
            <a:off x="954547" y="353114"/>
            <a:ext cx="10585174" cy="1089529"/>
          </a:xfrm>
          <a:prstGeom prst="rect">
            <a:avLst/>
          </a:prstGeom>
          <a:noFill/>
        </p:spPr>
        <p:txBody>
          <a:bodyPr wrap="square" rtlCol="0">
            <a:sp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br>
              <a:rPr kumimoji="0" lang="en-GB" sz="3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br>
            <a:r>
              <a:rPr kumimoji="0" lang="en-GB" sz="3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Professional Development in the CLF</a:t>
            </a:r>
          </a:p>
        </p:txBody>
      </p:sp>
      <p:pic>
        <p:nvPicPr>
          <p:cNvPr id="1026" name="Picture 2" descr="It&amp;#39;s your job - Angry Obama | Make a Meme">
            <a:extLst>
              <a:ext uri="{FF2B5EF4-FFF2-40B4-BE49-F238E27FC236}">
                <a16:creationId xmlns:a16="http://schemas.microsoft.com/office/drawing/2014/main" id="{F4EF73E1-4507-42F2-8BBC-594A1C0CB3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212"/>
          <a:stretch/>
        </p:blipFill>
        <p:spPr bwMode="auto">
          <a:xfrm>
            <a:off x="9867900" y="1809750"/>
            <a:ext cx="2133599" cy="246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04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DDF5A7-9D99-4F1B-AC5A-839AE4F1DA49}"/>
              </a:ext>
            </a:extLst>
          </p:cNvPr>
          <p:cNvSpPr txBox="1"/>
          <p:nvPr/>
        </p:nvSpPr>
        <p:spPr>
          <a:xfrm>
            <a:off x="93058" y="1571501"/>
            <a:ext cx="10278386" cy="2462213"/>
          </a:xfrm>
          <a:prstGeom prst="rect">
            <a:avLst/>
          </a:prstGeom>
          <a:noFill/>
        </p:spPr>
        <p:txBody>
          <a:bodyPr wrap="square" rtlCol="0">
            <a:spAutoFit/>
          </a:bodyPr>
          <a:lstStyle/>
          <a:p>
            <a:pPr marL="457200" indent="-457200">
              <a:buFont typeface="Arial" panose="020B0604020202020204" pitchFamily="34" charset="0"/>
              <a:buChar char="•"/>
            </a:pPr>
            <a:r>
              <a:rPr lang="en-GB" sz="2600" dirty="0"/>
              <a:t>Focus on improving outcomes (knowing &gt; doing = action &gt; impact)</a:t>
            </a:r>
          </a:p>
          <a:p>
            <a:pPr marL="457200" indent="-457200">
              <a:buFont typeface="Arial" panose="020B0604020202020204" pitchFamily="34" charset="0"/>
              <a:buChar char="•"/>
            </a:pPr>
            <a:r>
              <a:rPr lang="en-GB" sz="2600" dirty="0"/>
              <a:t>Underpinned by best evidence and expertise</a:t>
            </a:r>
          </a:p>
          <a:p>
            <a:pPr marL="457200" indent="-457200">
              <a:buFont typeface="Arial" panose="020B0604020202020204" pitchFamily="34" charset="0"/>
              <a:buChar char="•"/>
            </a:pPr>
            <a:r>
              <a:rPr lang="en-GB" sz="2600" dirty="0"/>
              <a:t>Collaborative </a:t>
            </a:r>
          </a:p>
          <a:p>
            <a:pPr marL="457200" indent="-457200">
              <a:buFont typeface="Arial" panose="020B0604020202020204" pitchFamily="34" charset="0"/>
              <a:buChar char="•"/>
            </a:pPr>
            <a:r>
              <a:rPr lang="en-GB" sz="2600" dirty="0"/>
              <a:t>Expert challenge</a:t>
            </a:r>
          </a:p>
          <a:p>
            <a:pPr marL="457200" indent="-457200">
              <a:buFont typeface="Arial" panose="020B0604020202020204" pitchFamily="34" charset="0"/>
              <a:buChar char="•"/>
            </a:pPr>
            <a:r>
              <a:rPr lang="en-GB" sz="2600" dirty="0"/>
              <a:t>Continuous and sustained </a:t>
            </a:r>
          </a:p>
          <a:p>
            <a:endParaRPr lang="en-GB" sz="1200" dirty="0"/>
          </a:p>
          <a:p>
            <a:r>
              <a:rPr lang="en-GB" sz="1200" dirty="0"/>
              <a:t>(Re-worked from DfE Standards for Professional Development)</a:t>
            </a:r>
          </a:p>
        </p:txBody>
      </p:sp>
      <p:sp>
        <p:nvSpPr>
          <p:cNvPr id="7" name="TextBox 6">
            <a:extLst>
              <a:ext uri="{FF2B5EF4-FFF2-40B4-BE49-F238E27FC236}">
                <a16:creationId xmlns:a16="http://schemas.microsoft.com/office/drawing/2014/main" id="{5ED5A1C4-F339-4487-A55B-FE82530E42CB}"/>
              </a:ext>
            </a:extLst>
          </p:cNvPr>
          <p:cNvSpPr txBox="1"/>
          <p:nvPr/>
        </p:nvSpPr>
        <p:spPr>
          <a:xfrm>
            <a:off x="4636945" y="4054297"/>
            <a:ext cx="2756335" cy="461665"/>
          </a:xfrm>
          <a:prstGeom prst="rect">
            <a:avLst/>
          </a:prstGeom>
          <a:noFill/>
        </p:spPr>
        <p:txBody>
          <a:bodyPr wrap="square" rtlCol="0">
            <a:spAutoFit/>
          </a:bodyPr>
          <a:lstStyle/>
          <a:p>
            <a:r>
              <a:rPr lang="en-GB" sz="2400" dirty="0"/>
              <a:t>Dylan </a:t>
            </a:r>
            <a:r>
              <a:rPr lang="en-GB" sz="2400" dirty="0" err="1"/>
              <a:t>Wiliam</a:t>
            </a:r>
            <a:r>
              <a:rPr lang="en-GB" sz="2400" dirty="0"/>
              <a:t> (2012)</a:t>
            </a:r>
          </a:p>
        </p:txBody>
      </p:sp>
      <p:sp>
        <p:nvSpPr>
          <p:cNvPr id="8" name="TextBox 7">
            <a:extLst>
              <a:ext uri="{FF2B5EF4-FFF2-40B4-BE49-F238E27FC236}">
                <a16:creationId xmlns:a16="http://schemas.microsoft.com/office/drawing/2014/main" id="{4B4A8FB0-0D3A-4ACF-8017-492BAD14844B}"/>
              </a:ext>
            </a:extLst>
          </p:cNvPr>
          <p:cNvSpPr txBox="1"/>
          <p:nvPr/>
        </p:nvSpPr>
        <p:spPr>
          <a:xfrm>
            <a:off x="4636945" y="6133922"/>
            <a:ext cx="2653767" cy="461665"/>
          </a:xfrm>
          <a:prstGeom prst="rect">
            <a:avLst/>
          </a:prstGeom>
          <a:noFill/>
        </p:spPr>
        <p:txBody>
          <a:bodyPr wrap="square" rtlCol="0">
            <a:spAutoFit/>
          </a:bodyPr>
          <a:lstStyle/>
          <a:p>
            <a:r>
              <a:rPr lang="en-GB" sz="2400" dirty="0"/>
              <a:t>Peps McCrea (2016)</a:t>
            </a:r>
          </a:p>
        </p:txBody>
      </p:sp>
      <p:sp>
        <p:nvSpPr>
          <p:cNvPr id="6" name="TextBox 5">
            <a:extLst>
              <a:ext uri="{FF2B5EF4-FFF2-40B4-BE49-F238E27FC236}">
                <a16:creationId xmlns:a16="http://schemas.microsoft.com/office/drawing/2014/main" id="{86F32D18-F297-4F01-AAF5-272B9818C375}"/>
              </a:ext>
            </a:extLst>
          </p:cNvPr>
          <p:cNvSpPr txBox="1"/>
          <p:nvPr/>
        </p:nvSpPr>
        <p:spPr>
          <a:xfrm>
            <a:off x="954547" y="353114"/>
            <a:ext cx="10585174" cy="1089529"/>
          </a:xfrm>
          <a:prstGeom prst="rect">
            <a:avLst/>
          </a:prstGeom>
          <a:noFill/>
        </p:spPr>
        <p:txBody>
          <a:bodyPr wrap="square" rtlCol="0">
            <a:sp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GB" sz="3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Characteristics of highly effective</a:t>
            </a:r>
            <a:br>
              <a:rPr kumimoji="0" lang="en-GB" sz="3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br>
            <a:r>
              <a:rPr kumimoji="0" lang="en-GB" sz="3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Professional Development in the CLF</a:t>
            </a:r>
          </a:p>
        </p:txBody>
      </p:sp>
      <p:sp>
        <p:nvSpPr>
          <p:cNvPr id="3" name="Speech Bubble: Oval 2">
            <a:extLst>
              <a:ext uri="{FF2B5EF4-FFF2-40B4-BE49-F238E27FC236}">
                <a16:creationId xmlns:a16="http://schemas.microsoft.com/office/drawing/2014/main" id="{BAC8393B-B99D-43FA-B31A-B881BA491BEE}"/>
              </a:ext>
            </a:extLst>
          </p:cNvPr>
          <p:cNvSpPr/>
          <p:nvPr/>
        </p:nvSpPr>
        <p:spPr>
          <a:xfrm>
            <a:off x="213048" y="4285130"/>
            <a:ext cx="3836894" cy="2133702"/>
          </a:xfrm>
          <a:prstGeom prst="wedgeEllipseCallout">
            <a:avLst>
              <a:gd name="adj1" fmla="val 80335"/>
              <a:gd name="adj2" fmla="val -7572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t>“Every teacher needs to improve not because they are not good enough but because they can be even better”</a:t>
            </a:r>
          </a:p>
        </p:txBody>
      </p:sp>
      <p:pic>
        <p:nvPicPr>
          <p:cNvPr id="4" name="Picture 3">
            <a:extLst>
              <a:ext uri="{FF2B5EF4-FFF2-40B4-BE49-F238E27FC236}">
                <a16:creationId xmlns:a16="http://schemas.microsoft.com/office/drawing/2014/main" id="{FD48ADCC-315D-43BB-BD11-28ABCB15CDE9}"/>
              </a:ext>
            </a:extLst>
          </p:cNvPr>
          <p:cNvPicPr>
            <a:picLocks noChangeAspect="1"/>
          </p:cNvPicPr>
          <p:nvPr/>
        </p:nvPicPr>
        <p:blipFill>
          <a:blip r:embed="rId3"/>
          <a:stretch>
            <a:fillRect/>
          </a:stretch>
        </p:blipFill>
        <p:spPr>
          <a:xfrm>
            <a:off x="5232251" y="2829770"/>
            <a:ext cx="1115581" cy="1160930"/>
          </a:xfrm>
          <a:prstGeom prst="rect">
            <a:avLst/>
          </a:prstGeom>
        </p:spPr>
      </p:pic>
      <p:pic>
        <p:nvPicPr>
          <p:cNvPr id="5" name="Picture 4">
            <a:extLst>
              <a:ext uri="{FF2B5EF4-FFF2-40B4-BE49-F238E27FC236}">
                <a16:creationId xmlns:a16="http://schemas.microsoft.com/office/drawing/2014/main" id="{C601DE7F-C218-40CA-A7A0-3CA2B462B885}"/>
              </a:ext>
            </a:extLst>
          </p:cNvPr>
          <p:cNvPicPr>
            <a:picLocks noChangeAspect="1"/>
          </p:cNvPicPr>
          <p:nvPr/>
        </p:nvPicPr>
        <p:blipFill>
          <a:blip r:embed="rId4"/>
          <a:stretch>
            <a:fillRect/>
          </a:stretch>
        </p:blipFill>
        <p:spPr>
          <a:xfrm>
            <a:off x="5173364" y="4875653"/>
            <a:ext cx="1258269" cy="1258269"/>
          </a:xfrm>
          <a:prstGeom prst="rect">
            <a:avLst/>
          </a:prstGeom>
        </p:spPr>
      </p:pic>
      <p:sp>
        <p:nvSpPr>
          <p:cNvPr id="10" name="Speech Bubble: Oval 9">
            <a:extLst>
              <a:ext uri="{FF2B5EF4-FFF2-40B4-BE49-F238E27FC236}">
                <a16:creationId xmlns:a16="http://schemas.microsoft.com/office/drawing/2014/main" id="{4A9A39DE-CFFC-4411-A26D-B8E2980B5088}"/>
              </a:ext>
            </a:extLst>
          </p:cNvPr>
          <p:cNvSpPr/>
          <p:nvPr/>
        </p:nvSpPr>
        <p:spPr>
          <a:xfrm>
            <a:off x="7393280" y="2550807"/>
            <a:ext cx="4768288" cy="2716254"/>
          </a:xfrm>
          <a:prstGeom prst="wedgeEllipseCallout">
            <a:avLst>
              <a:gd name="adj1" fmla="val -70298"/>
              <a:gd name="adj2" fmla="val 672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t>“Teaching quality is important. It is arguably the greatest lever at our disposal for improving the life chances of the young people in our care, particularly for those from disadvantaged backgrounds”</a:t>
            </a:r>
          </a:p>
        </p:txBody>
      </p:sp>
    </p:spTree>
    <p:extLst>
      <p:ext uri="{BB962C8B-B14F-4D97-AF65-F5344CB8AC3E}">
        <p14:creationId xmlns:p14="http://schemas.microsoft.com/office/powerpoint/2010/main" val="317659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3"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DDF5A7-9D99-4F1B-AC5A-839AE4F1DA49}"/>
              </a:ext>
            </a:extLst>
          </p:cNvPr>
          <p:cNvSpPr txBox="1"/>
          <p:nvPr/>
        </p:nvSpPr>
        <p:spPr>
          <a:xfrm>
            <a:off x="93058" y="1571501"/>
            <a:ext cx="10278386" cy="2462213"/>
          </a:xfrm>
          <a:prstGeom prst="rect">
            <a:avLst/>
          </a:prstGeom>
          <a:noFill/>
        </p:spPr>
        <p:txBody>
          <a:bodyPr wrap="square" rtlCol="0">
            <a:spAutoFit/>
          </a:bodyPr>
          <a:lstStyle/>
          <a:p>
            <a:pPr marL="457200" indent="-457200">
              <a:buFont typeface="Arial" panose="020B0604020202020204" pitchFamily="34" charset="0"/>
              <a:buChar char="•"/>
            </a:pPr>
            <a:r>
              <a:rPr lang="en-GB" sz="2600" dirty="0"/>
              <a:t>Focus on improving outcomes (knowing &gt; doing = action &gt; impact)</a:t>
            </a:r>
          </a:p>
          <a:p>
            <a:pPr marL="457200" indent="-457200">
              <a:buFont typeface="Arial" panose="020B0604020202020204" pitchFamily="34" charset="0"/>
              <a:buChar char="•"/>
            </a:pPr>
            <a:r>
              <a:rPr lang="en-GB" sz="2600" dirty="0"/>
              <a:t>Underpinned by best evidence and expertise</a:t>
            </a:r>
          </a:p>
          <a:p>
            <a:pPr marL="457200" indent="-457200">
              <a:buFont typeface="Arial" panose="020B0604020202020204" pitchFamily="34" charset="0"/>
              <a:buChar char="•"/>
            </a:pPr>
            <a:r>
              <a:rPr lang="en-GB" sz="2600" dirty="0"/>
              <a:t>Collaborative </a:t>
            </a:r>
          </a:p>
          <a:p>
            <a:pPr marL="457200" indent="-457200">
              <a:buFont typeface="Arial" panose="020B0604020202020204" pitchFamily="34" charset="0"/>
              <a:buChar char="•"/>
            </a:pPr>
            <a:r>
              <a:rPr lang="en-GB" sz="2600" dirty="0"/>
              <a:t>Expert challenge</a:t>
            </a:r>
          </a:p>
          <a:p>
            <a:pPr marL="457200" indent="-457200">
              <a:buFont typeface="Arial" panose="020B0604020202020204" pitchFamily="34" charset="0"/>
              <a:buChar char="•"/>
            </a:pPr>
            <a:r>
              <a:rPr lang="en-GB" sz="2600" dirty="0"/>
              <a:t>Continuous and sustained </a:t>
            </a:r>
          </a:p>
          <a:p>
            <a:endParaRPr lang="en-GB" sz="1200" dirty="0"/>
          </a:p>
          <a:p>
            <a:r>
              <a:rPr lang="en-GB" sz="1200" dirty="0"/>
              <a:t>(Re-worked from DfE Standards for Professional Development)</a:t>
            </a:r>
          </a:p>
        </p:txBody>
      </p:sp>
      <p:sp>
        <p:nvSpPr>
          <p:cNvPr id="7" name="TextBox 6">
            <a:extLst>
              <a:ext uri="{FF2B5EF4-FFF2-40B4-BE49-F238E27FC236}">
                <a16:creationId xmlns:a16="http://schemas.microsoft.com/office/drawing/2014/main" id="{5ED5A1C4-F339-4487-A55B-FE82530E42CB}"/>
              </a:ext>
            </a:extLst>
          </p:cNvPr>
          <p:cNvSpPr txBox="1"/>
          <p:nvPr/>
        </p:nvSpPr>
        <p:spPr>
          <a:xfrm>
            <a:off x="4636945" y="4054297"/>
            <a:ext cx="2756335" cy="461665"/>
          </a:xfrm>
          <a:prstGeom prst="rect">
            <a:avLst/>
          </a:prstGeom>
          <a:noFill/>
        </p:spPr>
        <p:txBody>
          <a:bodyPr wrap="square" rtlCol="0">
            <a:spAutoFit/>
          </a:bodyPr>
          <a:lstStyle/>
          <a:p>
            <a:r>
              <a:rPr lang="en-GB" sz="2400" dirty="0"/>
              <a:t>Dylan </a:t>
            </a:r>
            <a:r>
              <a:rPr lang="en-GB" sz="2400" dirty="0" err="1"/>
              <a:t>Wiliam</a:t>
            </a:r>
            <a:r>
              <a:rPr lang="en-GB" sz="2400" dirty="0"/>
              <a:t> (2012)</a:t>
            </a:r>
          </a:p>
        </p:txBody>
      </p:sp>
      <p:sp>
        <p:nvSpPr>
          <p:cNvPr id="8" name="TextBox 7">
            <a:extLst>
              <a:ext uri="{FF2B5EF4-FFF2-40B4-BE49-F238E27FC236}">
                <a16:creationId xmlns:a16="http://schemas.microsoft.com/office/drawing/2014/main" id="{4B4A8FB0-0D3A-4ACF-8017-492BAD14844B}"/>
              </a:ext>
            </a:extLst>
          </p:cNvPr>
          <p:cNvSpPr txBox="1"/>
          <p:nvPr/>
        </p:nvSpPr>
        <p:spPr>
          <a:xfrm>
            <a:off x="4636945" y="6133922"/>
            <a:ext cx="2653767" cy="461665"/>
          </a:xfrm>
          <a:prstGeom prst="rect">
            <a:avLst/>
          </a:prstGeom>
          <a:noFill/>
        </p:spPr>
        <p:txBody>
          <a:bodyPr wrap="square" rtlCol="0">
            <a:spAutoFit/>
          </a:bodyPr>
          <a:lstStyle/>
          <a:p>
            <a:r>
              <a:rPr lang="en-GB" sz="2400" dirty="0"/>
              <a:t>Peps McCrea (2016)</a:t>
            </a:r>
          </a:p>
        </p:txBody>
      </p:sp>
      <p:sp>
        <p:nvSpPr>
          <p:cNvPr id="6" name="TextBox 5">
            <a:extLst>
              <a:ext uri="{FF2B5EF4-FFF2-40B4-BE49-F238E27FC236}">
                <a16:creationId xmlns:a16="http://schemas.microsoft.com/office/drawing/2014/main" id="{86F32D18-F297-4F01-AAF5-272B9818C375}"/>
              </a:ext>
            </a:extLst>
          </p:cNvPr>
          <p:cNvSpPr txBox="1"/>
          <p:nvPr/>
        </p:nvSpPr>
        <p:spPr>
          <a:xfrm>
            <a:off x="954547" y="353114"/>
            <a:ext cx="10585174" cy="1089529"/>
          </a:xfrm>
          <a:prstGeom prst="rect">
            <a:avLst/>
          </a:prstGeom>
          <a:noFill/>
        </p:spPr>
        <p:txBody>
          <a:bodyPr wrap="square" rtlCol="0">
            <a:sp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GB" sz="3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Characteristics of highly effective</a:t>
            </a:r>
            <a:br>
              <a:rPr kumimoji="0" lang="en-GB" sz="3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br>
            <a:r>
              <a:rPr kumimoji="0" lang="en-GB" sz="3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Professional Development in the CLF</a:t>
            </a:r>
          </a:p>
        </p:txBody>
      </p:sp>
      <p:sp>
        <p:nvSpPr>
          <p:cNvPr id="3" name="Speech Bubble: Oval 2">
            <a:extLst>
              <a:ext uri="{FF2B5EF4-FFF2-40B4-BE49-F238E27FC236}">
                <a16:creationId xmlns:a16="http://schemas.microsoft.com/office/drawing/2014/main" id="{BAC8393B-B99D-43FA-B31A-B881BA491BEE}"/>
              </a:ext>
            </a:extLst>
          </p:cNvPr>
          <p:cNvSpPr/>
          <p:nvPr/>
        </p:nvSpPr>
        <p:spPr>
          <a:xfrm>
            <a:off x="213048" y="4285130"/>
            <a:ext cx="3836894" cy="2133702"/>
          </a:xfrm>
          <a:prstGeom prst="wedgeEllipseCallout">
            <a:avLst>
              <a:gd name="adj1" fmla="val 80335"/>
              <a:gd name="adj2" fmla="val -75729"/>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t>“Every</a:t>
            </a:r>
            <a:r>
              <a:rPr lang="en-GB" sz="1800" b="1" dirty="0">
                <a:solidFill>
                  <a:schemeClr val="accent6">
                    <a:lumMod val="60000"/>
                    <a:lumOff val="40000"/>
                  </a:schemeClr>
                </a:solidFill>
              </a:rPr>
              <a:t> colleague </a:t>
            </a:r>
            <a:r>
              <a:rPr lang="en-GB" sz="1800" dirty="0"/>
              <a:t>needs to improve not because they are not good enough but because they can be even better”</a:t>
            </a:r>
          </a:p>
        </p:txBody>
      </p:sp>
      <p:pic>
        <p:nvPicPr>
          <p:cNvPr id="4" name="Picture 3">
            <a:extLst>
              <a:ext uri="{FF2B5EF4-FFF2-40B4-BE49-F238E27FC236}">
                <a16:creationId xmlns:a16="http://schemas.microsoft.com/office/drawing/2014/main" id="{FD48ADCC-315D-43BB-BD11-28ABCB15CDE9}"/>
              </a:ext>
            </a:extLst>
          </p:cNvPr>
          <p:cNvPicPr>
            <a:picLocks noChangeAspect="1"/>
          </p:cNvPicPr>
          <p:nvPr/>
        </p:nvPicPr>
        <p:blipFill>
          <a:blip r:embed="rId3"/>
          <a:stretch>
            <a:fillRect/>
          </a:stretch>
        </p:blipFill>
        <p:spPr>
          <a:xfrm>
            <a:off x="5232251" y="2829770"/>
            <a:ext cx="1115581" cy="1160930"/>
          </a:xfrm>
          <a:prstGeom prst="rect">
            <a:avLst/>
          </a:prstGeom>
        </p:spPr>
      </p:pic>
      <p:pic>
        <p:nvPicPr>
          <p:cNvPr id="5" name="Picture 4">
            <a:extLst>
              <a:ext uri="{FF2B5EF4-FFF2-40B4-BE49-F238E27FC236}">
                <a16:creationId xmlns:a16="http://schemas.microsoft.com/office/drawing/2014/main" id="{C601DE7F-C218-40CA-A7A0-3CA2B462B885}"/>
              </a:ext>
            </a:extLst>
          </p:cNvPr>
          <p:cNvPicPr>
            <a:picLocks noChangeAspect="1"/>
          </p:cNvPicPr>
          <p:nvPr/>
        </p:nvPicPr>
        <p:blipFill>
          <a:blip r:embed="rId4"/>
          <a:stretch>
            <a:fillRect/>
          </a:stretch>
        </p:blipFill>
        <p:spPr>
          <a:xfrm>
            <a:off x="5173364" y="4875653"/>
            <a:ext cx="1258269" cy="1258269"/>
          </a:xfrm>
          <a:prstGeom prst="rect">
            <a:avLst/>
          </a:prstGeom>
        </p:spPr>
      </p:pic>
      <p:sp>
        <p:nvSpPr>
          <p:cNvPr id="10" name="Speech Bubble: Oval 9">
            <a:extLst>
              <a:ext uri="{FF2B5EF4-FFF2-40B4-BE49-F238E27FC236}">
                <a16:creationId xmlns:a16="http://schemas.microsoft.com/office/drawing/2014/main" id="{4A9A39DE-CFFC-4411-A26D-B8E2980B5088}"/>
              </a:ext>
            </a:extLst>
          </p:cNvPr>
          <p:cNvSpPr/>
          <p:nvPr/>
        </p:nvSpPr>
        <p:spPr>
          <a:xfrm>
            <a:off x="7393280" y="2550807"/>
            <a:ext cx="4768288" cy="2716254"/>
          </a:xfrm>
          <a:prstGeom prst="wedgeEllipseCallout">
            <a:avLst>
              <a:gd name="adj1" fmla="val -70298"/>
              <a:gd name="adj2" fmla="val 672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t>“Teaching quality is important. It is arguably the greatest lever at our disposal for improving the life chances of the young people in our care, particularly for those from disadvantaged backgrounds”</a:t>
            </a:r>
          </a:p>
        </p:txBody>
      </p:sp>
    </p:spTree>
    <p:extLst>
      <p:ext uri="{BB962C8B-B14F-4D97-AF65-F5344CB8AC3E}">
        <p14:creationId xmlns:p14="http://schemas.microsoft.com/office/powerpoint/2010/main" val="132410918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492E69F06AAA4E8390AADB39DBB81A" ma:contentTypeVersion="41" ma:contentTypeDescription="Create a new document." ma:contentTypeScope="" ma:versionID="52942ada1195d00a01659d5a5ae174e7">
  <xsd:schema xmlns:xsd="http://www.w3.org/2001/XMLSchema" xmlns:xs="http://www.w3.org/2001/XMLSchema" xmlns:p="http://schemas.microsoft.com/office/2006/metadata/properties" xmlns:ns3="ec36f1c1-06ed-41f3-90a4-0dca49236ace" xmlns:ns4="da029a2b-bf46-4f0a-9208-55f4120e3af2" targetNamespace="http://schemas.microsoft.com/office/2006/metadata/properties" ma:root="true" ma:fieldsID="4ed5cc24ce36af615b0e3d6ab7329436" ns3:_="" ns4:_="">
    <xsd:import namespace="ec36f1c1-06ed-41f3-90a4-0dca49236ace"/>
    <xsd:import namespace="da029a2b-bf46-4f0a-9208-55f4120e3af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Location" minOccurs="0"/>
                <xsd:element ref="ns4:MediaServiceAutoTags" minOccurs="0"/>
                <xsd:element ref="ns4:MediaServiceOCR" minOccurs="0"/>
                <xsd:element ref="ns4:MediaServiceEventHashCode" minOccurs="0"/>
                <xsd:element ref="ns4:MediaServiceGenerationTime"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Leaders" minOccurs="0"/>
                <xsd:element ref="ns4:Members" minOccurs="0"/>
                <xsd:element ref="ns4:Member_Groups" minOccurs="0"/>
                <xsd:element ref="ns4:Invited_Leaders" minOccurs="0"/>
                <xsd:element ref="ns4:Invited_Members" minOccurs="0"/>
                <xsd:element ref="ns4:Has_Leaders_Only_SectionGroup" minOccurs="0"/>
                <xsd:element ref="ns4:MediaServiceAutoKeyPoints" minOccurs="0"/>
                <xsd:element ref="ns4:MediaServiceKeyPoints" minOccurs="0"/>
                <xsd:element ref="ns4:Teams_Channel_Section_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36f1c1-06ed-41f3-90a4-0dca49236ac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029a2b-bf46-4f0a-9208-55f4120e3af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Teachers" ma:index="2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Leaders" ma:index="39"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40"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41"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42" nillable="true" ma:displayName="Invited Leaders" ma:internalName="Invited_Leaders">
      <xsd:simpleType>
        <xsd:restriction base="dms:Note">
          <xsd:maxLength value="255"/>
        </xsd:restriction>
      </xsd:simpleType>
    </xsd:element>
    <xsd:element name="Invited_Members" ma:index="43" nillable="true" ma:displayName="Invited Members" ma:internalName="Invited_Members">
      <xsd:simpleType>
        <xsd:restriction base="dms:Note">
          <xsd:maxLength value="255"/>
        </xsd:restriction>
      </xsd:simpleType>
    </xsd:element>
    <xsd:element name="Has_Leaders_Only_SectionGroup" ma:index="44" nillable="true" ma:displayName="Has Leaders Only SectionGroup" ma:internalName="Has_Leaders_Only_SectionGroup">
      <xsd:simpleType>
        <xsd:restriction base="dms:Boolean"/>
      </xsd:simpleType>
    </xsd:element>
    <xsd:element name="MediaServiceAutoKeyPoints" ma:index="45" nillable="true" ma:displayName="MediaServiceAutoKeyPoints" ma:hidden="true" ma:internalName="MediaServiceAutoKeyPoints" ma:readOnly="true">
      <xsd:simpleType>
        <xsd:restriction base="dms:Note"/>
      </xsd:simpleType>
    </xsd:element>
    <xsd:element name="MediaServiceKeyPoints" ma:index="46" nillable="true" ma:displayName="KeyPoints" ma:internalName="MediaServiceKeyPoints" ma:readOnly="true">
      <xsd:simpleType>
        <xsd:restriction base="dms:Note">
          <xsd:maxLength value="255"/>
        </xsd:restriction>
      </xsd:simpleType>
    </xsd:element>
    <xsd:element name="Teams_Channel_Section_Location" ma:index="47" nillable="true" ma:displayName="Teams Channel Section Location" ma:internalName="Teams_Channel_Section_Location">
      <xsd:simpleType>
        <xsd:restriction base="dms:Text"/>
      </xsd:simpleType>
    </xsd:element>
    <xsd:element name="MediaLengthInSeconds" ma:index="4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ultureName xmlns="da029a2b-bf46-4f0a-9208-55f4120e3af2" xsi:nil="true"/>
    <Students xmlns="da029a2b-bf46-4f0a-9208-55f4120e3af2">
      <UserInfo>
        <DisplayName/>
        <AccountId xsi:nil="true"/>
        <AccountType/>
      </UserInfo>
    </Students>
    <Self_Registration_Enabled xmlns="da029a2b-bf46-4f0a-9208-55f4120e3af2" xsi:nil="true"/>
    <AppVersion xmlns="da029a2b-bf46-4f0a-9208-55f4120e3af2" xsi:nil="true"/>
    <Invited_Teachers xmlns="da029a2b-bf46-4f0a-9208-55f4120e3af2" xsi:nil="true"/>
    <IsNotebookLocked xmlns="da029a2b-bf46-4f0a-9208-55f4120e3af2" xsi:nil="true"/>
    <NotebookType xmlns="da029a2b-bf46-4f0a-9208-55f4120e3af2" xsi:nil="true"/>
    <FolderType xmlns="da029a2b-bf46-4f0a-9208-55f4120e3af2" xsi:nil="true"/>
    <Has_Teacher_Only_SectionGroup xmlns="da029a2b-bf46-4f0a-9208-55f4120e3af2" xsi:nil="true"/>
    <Members xmlns="da029a2b-bf46-4f0a-9208-55f4120e3af2">
      <UserInfo>
        <DisplayName/>
        <AccountId xsi:nil="true"/>
        <AccountType/>
      </UserInfo>
    </Members>
    <DefaultSectionNames xmlns="da029a2b-bf46-4f0a-9208-55f4120e3af2" xsi:nil="true"/>
    <TeamsChannelId xmlns="da029a2b-bf46-4f0a-9208-55f4120e3af2" xsi:nil="true"/>
    <Invited_Leaders xmlns="da029a2b-bf46-4f0a-9208-55f4120e3af2" xsi:nil="true"/>
    <Owner xmlns="da029a2b-bf46-4f0a-9208-55f4120e3af2">
      <UserInfo>
        <DisplayName/>
        <AccountId xsi:nil="true"/>
        <AccountType/>
      </UserInfo>
    </Owner>
    <Math_Settings xmlns="da029a2b-bf46-4f0a-9208-55f4120e3af2" xsi:nil="true"/>
    <Member_Groups xmlns="da029a2b-bf46-4f0a-9208-55f4120e3af2">
      <UserInfo>
        <DisplayName/>
        <AccountId xsi:nil="true"/>
        <AccountType/>
      </UserInfo>
    </Member_Groups>
    <Has_Leaders_Only_SectionGroup xmlns="da029a2b-bf46-4f0a-9208-55f4120e3af2" xsi:nil="true"/>
    <Is_Collaboration_Space_Locked xmlns="da029a2b-bf46-4f0a-9208-55f4120e3af2" xsi:nil="true"/>
    <Invited_Students xmlns="da029a2b-bf46-4f0a-9208-55f4120e3af2" xsi:nil="true"/>
    <Distribution_Groups xmlns="da029a2b-bf46-4f0a-9208-55f4120e3af2" xsi:nil="true"/>
    <Templates xmlns="da029a2b-bf46-4f0a-9208-55f4120e3af2" xsi:nil="true"/>
    <Invited_Members xmlns="da029a2b-bf46-4f0a-9208-55f4120e3af2" xsi:nil="true"/>
    <Teams_Channel_Section_Location xmlns="da029a2b-bf46-4f0a-9208-55f4120e3af2" xsi:nil="true"/>
    <LMS_Mappings xmlns="da029a2b-bf46-4f0a-9208-55f4120e3af2" xsi:nil="true"/>
    <Teachers xmlns="da029a2b-bf46-4f0a-9208-55f4120e3af2">
      <UserInfo>
        <DisplayName/>
        <AccountId xsi:nil="true"/>
        <AccountType/>
      </UserInfo>
    </Teachers>
    <Student_Groups xmlns="da029a2b-bf46-4f0a-9208-55f4120e3af2">
      <UserInfo>
        <DisplayName/>
        <AccountId xsi:nil="true"/>
        <AccountType/>
      </UserInfo>
    </Student_Groups>
    <Leaders xmlns="da029a2b-bf46-4f0a-9208-55f4120e3af2">
      <UserInfo>
        <DisplayName/>
        <AccountId xsi:nil="true"/>
        <AccountType/>
      </UserInfo>
    </Leaders>
  </documentManagement>
</p:properties>
</file>

<file path=customXml/itemProps1.xml><?xml version="1.0" encoding="utf-8"?>
<ds:datastoreItem xmlns:ds="http://schemas.openxmlformats.org/officeDocument/2006/customXml" ds:itemID="{2186B65F-1503-4B5F-A432-C59D3E9D17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36f1c1-06ed-41f3-90a4-0dca49236ace"/>
    <ds:schemaRef ds:uri="da029a2b-bf46-4f0a-9208-55f4120e3a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5236FE-CBE4-4CA8-B529-9496A421387D}">
  <ds:schemaRefs>
    <ds:schemaRef ds:uri="http://schemas.microsoft.com/sharepoint/v3/contenttype/forms"/>
  </ds:schemaRefs>
</ds:datastoreItem>
</file>

<file path=customXml/itemProps3.xml><?xml version="1.0" encoding="utf-8"?>
<ds:datastoreItem xmlns:ds="http://schemas.openxmlformats.org/officeDocument/2006/customXml" ds:itemID="{E93C26AC-D948-423C-9862-D08194A84184}">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da029a2b-bf46-4f0a-9208-55f4120e3af2"/>
    <ds:schemaRef ds:uri="ec36f1c1-06ed-41f3-90a4-0dca49236ac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1886</TotalTime>
  <Words>1593</Words>
  <Application>Microsoft Office PowerPoint</Application>
  <PresentationFormat>Widescreen</PresentationFormat>
  <Paragraphs>193</Paragraphs>
  <Slides>15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Narrow</vt:lpstr>
      <vt:lpstr>Calibri</vt:lpstr>
      <vt:lpstr>Calibri Light</vt:lpstr>
      <vt:lpstr>Trebuchet MS</vt:lpstr>
      <vt:lpstr>Wingdings</vt:lpstr>
      <vt:lpstr>1_Office Theme</vt:lpstr>
      <vt:lpstr>Bridge to the Future – Part Two  October Conference 2021</vt:lpstr>
      <vt:lpstr>How are our schools supported to perform well?</vt:lpstr>
      <vt:lpstr>How are our schools supported to perform well?</vt:lpstr>
      <vt:lpstr>PowerPoint Presentation</vt:lpstr>
      <vt:lpstr>Strategic Plan 2021-2022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Fletcher - Institute</dc:creator>
  <cp:lastModifiedBy>Rachel Friday - CLF Central</cp:lastModifiedBy>
  <cp:revision>7</cp:revision>
  <dcterms:created xsi:type="dcterms:W3CDTF">2021-10-12T21:49:41Z</dcterms:created>
  <dcterms:modified xsi:type="dcterms:W3CDTF">2021-10-22T12:41:27Z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0x010100A3492E69F06AAA4E8390AADB39DBB81A</vt:lpwstr>
  </property>
</Properties>
</file>