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3"/>
  </p:notesMasterIdLst>
  <p:sldIdLst>
    <p:sldId id="1970" r:id="rId5"/>
    <p:sldId id="1964" r:id="rId6"/>
    <p:sldId id="1980" r:id="rId7"/>
    <p:sldId id="1973" r:id="rId8"/>
    <p:sldId id="1955" r:id="rId9"/>
    <p:sldId id="1960" r:id="rId10"/>
    <p:sldId id="1975" r:id="rId11"/>
    <p:sldId id="1957" r:id="rId12"/>
    <p:sldId id="4656" r:id="rId13"/>
    <p:sldId id="4625" r:id="rId14"/>
    <p:sldId id="4644" r:id="rId15"/>
    <p:sldId id="4657" r:id="rId16"/>
    <p:sldId id="4658" r:id="rId17"/>
    <p:sldId id="1725" r:id="rId18"/>
    <p:sldId id="4659" r:id="rId19"/>
    <p:sldId id="1996" r:id="rId20"/>
    <p:sldId id="1389" r:id="rId21"/>
    <p:sldId id="4626" r:id="rId22"/>
    <p:sldId id="4631" r:id="rId23"/>
    <p:sldId id="263" r:id="rId24"/>
    <p:sldId id="257" r:id="rId25"/>
    <p:sldId id="259" r:id="rId26"/>
    <p:sldId id="258" r:id="rId27"/>
    <p:sldId id="262" r:id="rId28"/>
    <p:sldId id="261" r:id="rId29"/>
    <p:sldId id="260" r:id="rId30"/>
    <p:sldId id="4662" r:id="rId31"/>
    <p:sldId id="4660" r:id="rId32"/>
    <p:sldId id="4661" r:id="rId33"/>
    <p:sldId id="4648" r:id="rId34"/>
    <p:sldId id="4649" r:id="rId35"/>
    <p:sldId id="4650" r:id="rId36"/>
    <p:sldId id="4651" r:id="rId37"/>
    <p:sldId id="4652" r:id="rId38"/>
    <p:sldId id="1991" r:id="rId39"/>
    <p:sldId id="1544" r:id="rId40"/>
    <p:sldId id="4663" r:id="rId41"/>
    <p:sldId id="466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00" y="64"/>
      </p:cViewPr>
      <p:guideLst>
        <p:guide orient="horz" pos="1661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0C621-61A4-4A7A-B467-E9C7C93D9730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10996F-BE98-49CF-B8C6-5A55AD83A9D9}">
      <dgm:prSet phldrT="[Text]" custT="1"/>
      <dgm:spPr/>
      <dgm:t>
        <a:bodyPr/>
        <a:lstStyle/>
        <a:p>
          <a:r>
            <a:rPr lang="en-GB" sz="1200" dirty="0"/>
            <a:t>Delivering high quality primary mental health care </a:t>
          </a:r>
        </a:p>
      </dgm:t>
    </dgm:pt>
    <dgm:pt modelId="{11549B8F-6A0E-4E2A-817B-59EAB39B1432}" type="parTrans" cxnId="{B4824BA0-6D63-4B1A-9D34-D802E1855548}">
      <dgm:prSet/>
      <dgm:spPr/>
      <dgm:t>
        <a:bodyPr/>
        <a:lstStyle/>
        <a:p>
          <a:endParaRPr lang="en-GB"/>
        </a:p>
      </dgm:t>
    </dgm:pt>
    <dgm:pt modelId="{F1890217-4BCC-488B-A1CE-8BA942770DC9}" type="sibTrans" cxnId="{B4824BA0-6D63-4B1A-9D34-D802E1855548}">
      <dgm:prSet/>
      <dgm:spPr/>
      <dgm:t>
        <a:bodyPr/>
        <a:lstStyle/>
        <a:p>
          <a:endParaRPr lang="en-GB"/>
        </a:p>
      </dgm:t>
    </dgm:pt>
    <dgm:pt modelId="{5B5E11A6-75EB-4FBB-8706-BC7666C553C3}">
      <dgm:prSet phldrT="[Text]" custT="1"/>
      <dgm:spPr/>
      <dgm:t>
        <a:bodyPr/>
        <a:lstStyle/>
        <a:p>
          <a:r>
            <a:rPr lang="en-GB" sz="900" dirty="0"/>
            <a:t>Ensuring that individuals with severe and enduring mental illness have a care plan which meets their specific needs, including access to services round the clock</a:t>
          </a:r>
        </a:p>
      </dgm:t>
    </dgm:pt>
    <dgm:pt modelId="{26158696-F8EA-4A88-90DA-CDE45EEC831E}" type="parTrans" cxnId="{DACE245F-041E-4AEE-A5DE-D47D3A77551B}">
      <dgm:prSet/>
      <dgm:spPr/>
      <dgm:t>
        <a:bodyPr/>
        <a:lstStyle/>
        <a:p>
          <a:endParaRPr lang="en-GB"/>
        </a:p>
      </dgm:t>
    </dgm:pt>
    <dgm:pt modelId="{EABD57BC-EF69-4077-BD91-9EE5E477F11E}" type="sibTrans" cxnId="{DACE245F-041E-4AEE-A5DE-D47D3A77551B}">
      <dgm:prSet/>
      <dgm:spPr/>
      <dgm:t>
        <a:bodyPr/>
        <a:lstStyle/>
        <a:p>
          <a:endParaRPr lang="en-GB"/>
        </a:p>
      </dgm:t>
    </dgm:pt>
    <dgm:pt modelId="{36AC1BE9-BA7B-4C9C-B304-0654CA411207}">
      <dgm:prSet phldrT="[Text]"/>
      <dgm:spPr/>
      <dgm:t>
        <a:bodyPr/>
        <a:lstStyle/>
        <a:p>
          <a:r>
            <a:rPr lang="en-GB" dirty="0"/>
            <a:t>Providing safe hospital accommodation for individuals who need it</a:t>
          </a:r>
        </a:p>
      </dgm:t>
    </dgm:pt>
    <dgm:pt modelId="{3F638C0E-C049-49B5-9343-D702E183C15D}" type="parTrans" cxnId="{54792F10-CD17-4DE1-9BBB-51D74FB664B4}">
      <dgm:prSet/>
      <dgm:spPr/>
      <dgm:t>
        <a:bodyPr/>
        <a:lstStyle/>
        <a:p>
          <a:endParaRPr lang="en-GB"/>
        </a:p>
      </dgm:t>
    </dgm:pt>
    <dgm:pt modelId="{C12A441F-CEDA-4EFB-B9CC-28B8A89B7A7F}" type="sibTrans" cxnId="{54792F10-CD17-4DE1-9BBB-51D74FB664B4}">
      <dgm:prSet/>
      <dgm:spPr/>
      <dgm:t>
        <a:bodyPr/>
        <a:lstStyle/>
        <a:p>
          <a:endParaRPr lang="en-GB"/>
        </a:p>
      </dgm:t>
    </dgm:pt>
    <dgm:pt modelId="{92369663-5E57-400E-896D-B15C680A3CD0}">
      <dgm:prSet custT="1"/>
      <dgm:spPr/>
      <dgm:t>
        <a:bodyPr/>
        <a:lstStyle/>
        <a:p>
          <a:r>
            <a:rPr lang="en-GB" sz="1100" dirty="0"/>
            <a:t>Ensuring that everyone who has a mental health problem can contact local services. </a:t>
          </a:r>
        </a:p>
      </dgm:t>
    </dgm:pt>
    <dgm:pt modelId="{BCAFDEAF-F62A-47EE-84B7-25C7581CD630}" type="parTrans" cxnId="{235070FE-D68D-4F22-BBE6-528BC5CBD684}">
      <dgm:prSet/>
      <dgm:spPr/>
      <dgm:t>
        <a:bodyPr/>
        <a:lstStyle/>
        <a:p>
          <a:endParaRPr lang="en-GB"/>
        </a:p>
      </dgm:t>
    </dgm:pt>
    <dgm:pt modelId="{CAC87AC0-986D-42DB-B685-281B12EA0F0C}" type="sibTrans" cxnId="{235070FE-D68D-4F22-BBE6-528BC5CBD684}">
      <dgm:prSet/>
      <dgm:spPr/>
      <dgm:t>
        <a:bodyPr/>
        <a:lstStyle/>
        <a:p>
          <a:endParaRPr lang="en-GB"/>
        </a:p>
      </dgm:t>
    </dgm:pt>
    <dgm:pt modelId="{1E2CBAE4-BABB-45D7-A7EC-62AD8BDF5CEC}">
      <dgm:prSet custT="1"/>
      <dgm:spPr/>
      <dgm:t>
        <a:bodyPr/>
        <a:lstStyle/>
        <a:p>
          <a:r>
            <a:rPr lang="en-GB" sz="1200" dirty="0"/>
            <a:t>Promoting mental health for all</a:t>
          </a:r>
        </a:p>
      </dgm:t>
    </dgm:pt>
    <dgm:pt modelId="{3235C0A7-654F-4846-B4F4-5AD706FFEB8D}" type="parTrans" cxnId="{E4E2F67B-38DD-454B-8309-96657FFA5843}">
      <dgm:prSet/>
      <dgm:spPr/>
      <dgm:t>
        <a:bodyPr/>
        <a:lstStyle/>
        <a:p>
          <a:endParaRPr lang="en-GB"/>
        </a:p>
      </dgm:t>
    </dgm:pt>
    <dgm:pt modelId="{D4A0AA4E-88DB-425A-8722-FA1CB3E850AE}" type="sibTrans" cxnId="{E4E2F67B-38DD-454B-8309-96657FFA5843}">
      <dgm:prSet/>
      <dgm:spPr/>
      <dgm:t>
        <a:bodyPr/>
        <a:lstStyle/>
        <a:p>
          <a:endParaRPr lang="en-GB"/>
        </a:p>
      </dgm:t>
    </dgm:pt>
    <dgm:pt modelId="{9D3BE203-D229-4310-9009-85BBB552FBFC}" type="pres">
      <dgm:prSet presAssocID="{23F0C621-61A4-4A7A-B467-E9C7C93D973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C40DE7B-8EBD-485A-A480-1DE5D1DC3092}" type="pres">
      <dgm:prSet presAssocID="{36AC1BE9-BA7B-4C9C-B304-0654CA411207}" presName="Accent5" presStyleCnt="0"/>
      <dgm:spPr/>
    </dgm:pt>
    <dgm:pt modelId="{70379B45-8FDA-4961-930E-08CD0935EE04}" type="pres">
      <dgm:prSet presAssocID="{36AC1BE9-BA7B-4C9C-B304-0654CA411207}" presName="Accent" presStyleLbl="node1" presStyleIdx="0" presStyleCnt="5"/>
      <dgm:spPr>
        <a:solidFill>
          <a:srgbClr val="FF0000"/>
        </a:solidFill>
      </dgm:spPr>
    </dgm:pt>
    <dgm:pt modelId="{F4B0DB5C-0FF7-48FA-8704-E1CD13A0662F}" type="pres">
      <dgm:prSet presAssocID="{36AC1BE9-BA7B-4C9C-B304-0654CA411207}" presName="ParentBackground5" presStyleCnt="0"/>
      <dgm:spPr/>
    </dgm:pt>
    <dgm:pt modelId="{D80831D8-7802-458C-99E8-555D8C9BF261}" type="pres">
      <dgm:prSet presAssocID="{36AC1BE9-BA7B-4C9C-B304-0654CA411207}" presName="ParentBackground" presStyleLbl="fgAcc1" presStyleIdx="0" presStyleCnt="5"/>
      <dgm:spPr/>
    </dgm:pt>
    <dgm:pt modelId="{9BF4CD2C-FC4C-4AE6-B03C-3611902B979D}" type="pres">
      <dgm:prSet presAssocID="{36AC1BE9-BA7B-4C9C-B304-0654CA41120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27F1619-97A9-4634-A8E0-F6FBF1A9E027}" type="pres">
      <dgm:prSet presAssocID="{5B5E11A6-75EB-4FBB-8706-BC7666C553C3}" presName="Accent4" presStyleCnt="0"/>
      <dgm:spPr/>
    </dgm:pt>
    <dgm:pt modelId="{3CA9BD27-C982-4862-A372-6EB260A36F21}" type="pres">
      <dgm:prSet presAssocID="{5B5E11A6-75EB-4FBB-8706-BC7666C553C3}" presName="Accent" presStyleLbl="node1" presStyleIdx="1" presStyleCnt="5"/>
      <dgm:spPr>
        <a:solidFill>
          <a:srgbClr val="FF0000"/>
        </a:solidFill>
      </dgm:spPr>
    </dgm:pt>
    <dgm:pt modelId="{2C0E6EC1-3266-4509-9329-398DAA861C98}" type="pres">
      <dgm:prSet presAssocID="{5B5E11A6-75EB-4FBB-8706-BC7666C553C3}" presName="ParentBackground4" presStyleCnt="0"/>
      <dgm:spPr/>
    </dgm:pt>
    <dgm:pt modelId="{F9D98E93-7164-4724-9EA0-23BCF241EFED}" type="pres">
      <dgm:prSet presAssocID="{5B5E11A6-75EB-4FBB-8706-BC7666C553C3}" presName="ParentBackground" presStyleLbl="fgAcc1" presStyleIdx="1" presStyleCnt="5"/>
      <dgm:spPr/>
    </dgm:pt>
    <dgm:pt modelId="{2A57DDDB-2C5F-4268-88E9-420B07609544}" type="pres">
      <dgm:prSet presAssocID="{5B5E11A6-75EB-4FBB-8706-BC7666C553C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3291432-2269-4286-9EF4-2B8A89DD74A1}" type="pres">
      <dgm:prSet presAssocID="{92369663-5E57-400E-896D-B15C680A3CD0}" presName="Accent3" presStyleCnt="0"/>
      <dgm:spPr/>
    </dgm:pt>
    <dgm:pt modelId="{9475E7F5-E063-4292-BF7C-F15F08EA7987}" type="pres">
      <dgm:prSet presAssocID="{92369663-5E57-400E-896D-B15C680A3CD0}" presName="Accent" presStyleLbl="node1" presStyleIdx="2" presStyleCnt="5"/>
      <dgm:spPr>
        <a:solidFill>
          <a:schemeClr val="accent2"/>
        </a:solidFill>
      </dgm:spPr>
    </dgm:pt>
    <dgm:pt modelId="{4AC64D6B-CB8F-4DBB-B07B-8E01E1D81708}" type="pres">
      <dgm:prSet presAssocID="{92369663-5E57-400E-896D-B15C680A3CD0}" presName="ParentBackground3" presStyleCnt="0"/>
      <dgm:spPr/>
    </dgm:pt>
    <dgm:pt modelId="{3B248EB2-7404-4969-B14A-7CD20EB4A697}" type="pres">
      <dgm:prSet presAssocID="{92369663-5E57-400E-896D-B15C680A3CD0}" presName="ParentBackground" presStyleLbl="fgAcc1" presStyleIdx="2" presStyleCnt="5" custLinFactNeighborY="-2496"/>
      <dgm:spPr/>
    </dgm:pt>
    <dgm:pt modelId="{DDF28D15-1801-4F02-AF83-30A418DBED0D}" type="pres">
      <dgm:prSet presAssocID="{92369663-5E57-400E-896D-B15C680A3CD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0BE9D35-E88D-4610-98A7-BEC443168D6E}" type="pres">
      <dgm:prSet presAssocID="{7A10996F-BE98-49CF-B8C6-5A55AD83A9D9}" presName="Accent2" presStyleCnt="0"/>
      <dgm:spPr/>
    </dgm:pt>
    <dgm:pt modelId="{281C6366-2CF8-459A-9949-8438FB442B82}" type="pres">
      <dgm:prSet presAssocID="{7A10996F-BE98-49CF-B8C6-5A55AD83A9D9}" presName="Accent" presStyleLbl="node1" presStyleIdx="3" presStyleCnt="5"/>
      <dgm:spPr>
        <a:solidFill>
          <a:schemeClr val="accent6">
            <a:lumMod val="75000"/>
          </a:schemeClr>
        </a:solidFill>
      </dgm:spPr>
    </dgm:pt>
    <dgm:pt modelId="{89D7189A-7CA3-49DC-B4E2-A3AC3DD4C49A}" type="pres">
      <dgm:prSet presAssocID="{7A10996F-BE98-49CF-B8C6-5A55AD83A9D9}" presName="ParentBackground2" presStyleCnt="0"/>
      <dgm:spPr/>
    </dgm:pt>
    <dgm:pt modelId="{ABB8E9FC-1BD4-453E-A0DD-8266185D9739}" type="pres">
      <dgm:prSet presAssocID="{7A10996F-BE98-49CF-B8C6-5A55AD83A9D9}" presName="ParentBackground" presStyleLbl="fgAcc1" presStyleIdx="3" presStyleCnt="5"/>
      <dgm:spPr/>
    </dgm:pt>
    <dgm:pt modelId="{E33433A1-9A4D-4232-9F89-BFB294CA2F47}" type="pres">
      <dgm:prSet presAssocID="{7A10996F-BE98-49CF-B8C6-5A55AD83A9D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132848A-45A5-42D0-BDC5-4F16A2D60E0D}" type="pres">
      <dgm:prSet presAssocID="{1E2CBAE4-BABB-45D7-A7EC-62AD8BDF5CEC}" presName="Accent1" presStyleCnt="0"/>
      <dgm:spPr/>
    </dgm:pt>
    <dgm:pt modelId="{FAE258AA-5EA5-4871-8E42-991B7E3CFFFE}" type="pres">
      <dgm:prSet presAssocID="{1E2CBAE4-BABB-45D7-A7EC-62AD8BDF5CEC}" presName="Accent" presStyleLbl="node1" presStyleIdx="4" presStyleCnt="5"/>
      <dgm:spPr>
        <a:solidFill>
          <a:schemeClr val="accent6"/>
        </a:solidFill>
      </dgm:spPr>
    </dgm:pt>
    <dgm:pt modelId="{44234EC9-97B5-4A6C-AB44-E5A132E9B1D9}" type="pres">
      <dgm:prSet presAssocID="{1E2CBAE4-BABB-45D7-A7EC-62AD8BDF5CEC}" presName="ParentBackground1" presStyleCnt="0"/>
      <dgm:spPr/>
    </dgm:pt>
    <dgm:pt modelId="{5E0E000B-AB19-427B-8973-878E0DA97B1D}" type="pres">
      <dgm:prSet presAssocID="{1E2CBAE4-BABB-45D7-A7EC-62AD8BDF5CEC}" presName="ParentBackground" presStyleLbl="fgAcc1" presStyleIdx="4" presStyleCnt="5"/>
      <dgm:spPr/>
    </dgm:pt>
    <dgm:pt modelId="{E4D8D1EB-2F5F-4715-B297-D97A23B400A8}" type="pres">
      <dgm:prSet presAssocID="{1E2CBAE4-BABB-45D7-A7EC-62AD8BDF5CE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4792F10-CD17-4DE1-9BBB-51D74FB664B4}" srcId="{23F0C621-61A4-4A7A-B467-E9C7C93D9730}" destId="{36AC1BE9-BA7B-4C9C-B304-0654CA411207}" srcOrd="4" destOrd="0" parTransId="{3F638C0E-C049-49B5-9343-D702E183C15D}" sibTransId="{C12A441F-CEDA-4EFB-B9CC-28B8A89B7A7F}"/>
    <dgm:cxn modelId="{4EE9C517-DB9C-4CDA-AFFD-574A769BB042}" type="presOf" srcId="{5B5E11A6-75EB-4FBB-8706-BC7666C553C3}" destId="{F9D98E93-7164-4724-9EA0-23BCF241EFED}" srcOrd="0" destOrd="0" presId="urn:microsoft.com/office/officeart/2011/layout/CircleProcess"/>
    <dgm:cxn modelId="{DACE245F-041E-4AEE-A5DE-D47D3A77551B}" srcId="{23F0C621-61A4-4A7A-B467-E9C7C93D9730}" destId="{5B5E11A6-75EB-4FBB-8706-BC7666C553C3}" srcOrd="3" destOrd="0" parTransId="{26158696-F8EA-4A88-90DA-CDE45EEC831E}" sibTransId="{EABD57BC-EF69-4077-BD91-9EE5E477F11E}"/>
    <dgm:cxn modelId="{7F0CDD60-1A98-4E5B-BAC8-F8EA76BC9FEB}" type="presOf" srcId="{1E2CBAE4-BABB-45D7-A7EC-62AD8BDF5CEC}" destId="{5E0E000B-AB19-427B-8973-878E0DA97B1D}" srcOrd="0" destOrd="0" presId="urn:microsoft.com/office/officeart/2011/layout/CircleProcess"/>
    <dgm:cxn modelId="{547C2F45-BFAC-4ED1-8B0B-1C9BAE2342EC}" type="presOf" srcId="{36AC1BE9-BA7B-4C9C-B304-0654CA411207}" destId="{9BF4CD2C-FC4C-4AE6-B03C-3611902B979D}" srcOrd="1" destOrd="0" presId="urn:microsoft.com/office/officeart/2011/layout/CircleProcess"/>
    <dgm:cxn modelId="{20B4206B-9335-4047-9699-A85DB97F2F28}" type="presOf" srcId="{92369663-5E57-400E-896D-B15C680A3CD0}" destId="{3B248EB2-7404-4969-B14A-7CD20EB4A697}" srcOrd="0" destOrd="0" presId="urn:microsoft.com/office/officeart/2011/layout/CircleProcess"/>
    <dgm:cxn modelId="{2B443970-3F0F-4768-BB7B-578825CB5125}" type="presOf" srcId="{92369663-5E57-400E-896D-B15C680A3CD0}" destId="{DDF28D15-1801-4F02-AF83-30A418DBED0D}" srcOrd="1" destOrd="0" presId="urn:microsoft.com/office/officeart/2011/layout/CircleProcess"/>
    <dgm:cxn modelId="{E4E2F67B-38DD-454B-8309-96657FFA5843}" srcId="{23F0C621-61A4-4A7A-B467-E9C7C93D9730}" destId="{1E2CBAE4-BABB-45D7-A7EC-62AD8BDF5CEC}" srcOrd="0" destOrd="0" parTransId="{3235C0A7-654F-4846-B4F4-5AD706FFEB8D}" sibTransId="{D4A0AA4E-88DB-425A-8722-FA1CB3E850AE}"/>
    <dgm:cxn modelId="{5233097F-FCDF-4CA2-B7A3-7BC8B6F0650F}" type="presOf" srcId="{7A10996F-BE98-49CF-B8C6-5A55AD83A9D9}" destId="{E33433A1-9A4D-4232-9F89-BFB294CA2F47}" srcOrd="1" destOrd="0" presId="urn:microsoft.com/office/officeart/2011/layout/CircleProcess"/>
    <dgm:cxn modelId="{B45BB798-70C0-4520-AE71-86A6FE339B18}" type="presOf" srcId="{5B5E11A6-75EB-4FBB-8706-BC7666C553C3}" destId="{2A57DDDB-2C5F-4268-88E9-420B07609544}" srcOrd="1" destOrd="0" presId="urn:microsoft.com/office/officeart/2011/layout/CircleProcess"/>
    <dgm:cxn modelId="{B4824BA0-6D63-4B1A-9D34-D802E1855548}" srcId="{23F0C621-61A4-4A7A-B467-E9C7C93D9730}" destId="{7A10996F-BE98-49CF-B8C6-5A55AD83A9D9}" srcOrd="1" destOrd="0" parTransId="{11549B8F-6A0E-4E2A-817B-59EAB39B1432}" sibTransId="{F1890217-4BCC-488B-A1CE-8BA942770DC9}"/>
    <dgm:cxn modelId="{3CF55EC1-1E9F-48C1-BF8D-B035326DA9AE}" type="presOf" srcId="{23F0C621-61A4-4A7A-B467-E9C7C93D9730}" destId="{9D3BE203-D229-4310-9009-85BBB552FBFC}" srcOrd="0" destOrd="0" presId="urn:microsoft.com/office/officeart/2011/layout/CircleProcess"/>
    <dgm:cxn modelId="{D2F65FC8-25EA-4FBB-BABF-B65253495C67}" type="presOf" srcId="{1E2CBAE4-BABB-45D7-A7EC-62AD8BDF5CEC}" destId="{E4D8D1EB-2F5F-4715-B297-D97A23B400A8}" srcOrd="1" destOrd="0" presId="urn:microsoft.com/office/officeart/2011/layout/CircleProcess"/>
    <dgm:cxn modelId="{BE47A2DF-D612-4D16-89A7-BE920EF9DD07}" type="presOf" srcId="{36AC1BE9-BA7B-4C9C-B304-0654CA411207}" destId="{D80831D8-7802-458C-99E8-555D8C9BF261}" srcOrd="0" destOrd="0" presId="urn:microsoft.com/office/officeart/2011/layout/CircleProcess"/>
    <dgm:cxn modelId="{253B4DFA-ECDD-4DEB-A820-F86C3C602119}" type="presOf" srcId="{7A10996F-BE98-49CF-B8C6-5A55AD83A9D9}" destId="{ABB8E9FC-1BD4-453E-A0DD-8266185D9739}" srcOrd="0" destOrd="0" presId="urn:microsoft.com/office/officeart/2011/layout/CircleProcess"/>
    <dgm:cxn modelId="{235070FE-D68D-4F22-BBE6-528BC5CBD684}" srcId="{23F0C621-61A4-4A7A-B467-E9C7C93D9730}" destId="{92369663-5E57-400E-896D-B15C680A3CD0}" srcOrd="2" destOrd="0" parTransId="{BCAFDEAF-F62A-47EE-84B7-25C7581CD630}" sibTransId="{CAC87AC0-986D-42DB-B685-281B12EA0F0C}"/>
    <dgm:cxn modelId="{26E69487-1222-4DE6-AE74-70B11DA486D9}" type="presParOf" srcId="{9D3BE203-D229-4310-9009-85BBB552FBFC}" destId="{DC40DE7B-8EBD-485A-A480-1DE5D1DC3092}" srcOrd="0" destOrd="0" presId="urn:microsoft.com/office/officeart/2011/layout/CircleProcess"/>
    <dgm:cxn modelId="{07E50B3D-5263-4616-A2CA-5E812127D0BC}" type="presParOf" srcId="{DC40DE7B-8EBD-485A-A480-1DE5D1DC3092}" destId="{70379B45-8FDA-4961-930E-08CD0935EE04}" srcOrd="0" destOrd="0" presId="urn:microsoft.com/office/officeart/2011/layout/CircleProcess"/>
    <dgm:cxn modelId="{414B98A3-80FA-43A8-B533-773CD0A4F87E}" type="presParOf" srcId="{9D3BE203-D229-4310-9009-85BBB552FBFC}" destId="{F4B0DB5C-0FF7-48FA-8704-E1CD13A0662F}" srcOrd="1" destOrd="0" presId="urn:microsoft.com/office/officeart/2011/layout/CircleProcess"/>
    <dgm:cxn modelId="{E8471C4A-274F-4F5C-B2BE-0A619B7D87AF}" type="presParOf" srcId="{F4B0DB5C-0FF7-48FA-8704-E1CD13A0662F}" destId="{D80831D8-7802-458C-99E8-555D8C9BF261}" srcOrd="0" destOrd="0" presId="urn:microsoft.com/office/officeart/2011/layout/CircleProcess"/>
    <dgm:cxn modelId="{7AAFA42B-37AB-4907-9DF6-0EE6D1FC39B0}" type="presParOf" srcId="{9D3BE203-D229-4310-9009-85BBB552FBFC}" destId="{9BF4CD2C-FC4C-4AE6-B03C-3611902B979D}" srcOrd="2" destOrd="0" presId="urn:microsoft.com/office/officeart/2011/layout/CircleProcess"/>
    <dgm:cxn modelId="{CCF08702-C149-4C15-B951-44688266201E}" type="presParOf" srcId="{9D3BE203-D229-4310-9009-85BBB552FBFC}" destId="{427F1619-97A9-4634-A8E0-F6FBF1A9E027}" srcOrd="3" destOrd="0" presId="urn:microsoft.com/office/officeart/2011/layout/CircleProcess"/>
    <dgm:cxn modelId="{AC16036C-1CDC-4D9C-9307-5CCE1974A713}" type="presParOf" srcId="{427F1619-97A9-4634-A8E0-F6FBF1A9E027}" destId="{3CA9BD27-C982-4862-A372-6EB260A36F21}" srcOrd="0" destOrd="0" presId="urn:microsoft.com/office/officeart/2011/layout/CircleProcess"/>
    <dgm:cxn modelId="{ECEE6A54-4339-4428-8450-556BF40FEB15}" type="presParOf" srcId="{9D3BE203-D229-4310-9009-85BBB552FBFC}" destId="{2C0E6EC1-3266-4509-9329-398DAA861C98}" srcOrd="4" destOrd="0" presId="urn:microsoft.com/office/officeart/2011/layout/CircleProcess"/>
    <dgm:cxn modelId="{7221BE55-C278-4B79-B812-C07478046A27}" type="presParOf" srcId="{2C0E6EC1-3266-4509-9329-398DAA861C98}" destId="{F9D98E93-7164-4724-9EA0-23BCF241EFED}" srcOrd="0" destOrd="0" presId="urn:microsoft.com/office/officeart/2011/layout/CircleProcess"/>
    <dgm:cxn modelId="{5859BF30-C289-46AF-94A7-3C935FA9C259}" type="presParOf" srcId="{9D3BE203-D229-4310-9009-85BBB552FBFC}" destId="{2A57DDDB-2C5F-4268-88E9-420B07609544}" srcOrd="5" destOrd="0" presId="urn:microsoft.com/office/officeart/2011/layout/CircleProcess"/>
    <dgm:cxn modelId="{4C374C9C-3EC9-49A9-8AED-33EDFEAAEF34}" type="presParOf" srcId="{9D3BE203-D229-4310-9009-85BBB552FBFC}" destId="{53291432-2269-4286-9EF4-2B8A89DD74A1}" srcOrd="6" destOrd="0" presId="urn:microsoft.com/office/officeart/2011/layout/CircleProcess"/>
    <dgm:cxn modelId="{CD307062-E533-4B31-ACBF-3D9DBBF0A22A}" type="presParOf" srcId="{53291432-2269-4286-9EF4-2B8A89DD74A1}" destId="{9475E7F5-E063-4292-BF7C-F15F08EA7987}" srcOrd="0" destOrd="0" presId="urn:microsoft.com/office/officeart/2011/layout/CircleProcess"/>
    <dgm:cxn modelId="{D2F0869A-E0B6-4BD8-A568-19516C393ED0}" type="presParOf" srcId="{9D3BE203-D229-4310-9009-85BBB552FBFC}" destId="{4AC64D6B-CB8F-4DBB-B07B-8E01E1D81708}" srcOrd="7" destOrd="0" presId="urn:microsoft.com/office/officeart/2011/layout/CircleProcess"/>
    <dgm:cxn modelId="{B6D66FBC-3036-4C76-909B-78DC55674998}" type="presParOf" srcId="{4AC64D6B-CB8F-4DBB-B07B-8E01E1D81708}" destId="{3B248EB2-7404-4969-B14A-7CD20EB4A697}" srcOrd="0" destOrd="0" presId="urn:microsoft.com/office/officeart/2011/layout/CircleProcess"/>
    <dgm:cxn modelId="{1A35103E-70FA-412D-9242-74913684C255}" type="presParOf" srcId="{9D3BE203-D229-4310-9009-85BBB552FBFC}" destId="{DDF28D15-1801-4F02-AF83-30A418DBED0D}" srcOrd="8" destOrd="0" presId="urn:microsoft.com/office/officeart/2011/layout/CircleProcess"/>
    <dgm:cxn modelId="{723CB6F8-C444-458D-951D-F152D4504877}" type="presParOf" srcId="{9D3BE203-D229-4310-9009-85BBB552FBFC}" destId="{90BE9D35-E88D-4610-98A7-BEC443168D6E}" srcOrd="9" destOrd="0" presId="urn:microsoft.com/office/officeart/2011/layout/CircleProcess"/>
    <dgm:cxn modelId="{9E7BC5BF-0443-4702-8D92-704C2E3B7A54}" type="presParOf" srcId="{90BE9D35-E88D-4610-98A7-BEC443168D6E}" destId="{281C6366-2CF8-459A-9949-8438FB442B82}" srcOrd="0" destOrd="0" presId="urn:microsoft.com/office/officeart/2011/layout/CircleProcess"/>
    <dgm:cxn modelId="{5D71F04E-AE03-4F5C-8CED-A450FADDD937}" type="presParOf" srcId="{9D3BE203-D229-4310-9009-85BBB552FBFC}" destId="{89D7189A-7CA3-49DC-B4E2-A3AC3DD4C49A}" srcOrd="10" destOrd="0" presId="urn:microsoft.com/office/officeart/2011/layout/CircleProcess"/>
    <dgm:cxn modelId="{AE5E2378-79D5-4E7E-B8E9-E93C389EE00B}" type="presParOf" srcId="{89D7189A-7CA3-49DC-B4E2-A3AC3DD4C49A}" destId="{ABB8E9FC-1BD4-453E-A0DD-8266185D9739}" srcOrd="0" destOrd="0" presId="urn:microsoft.com/office/officeart/2011/layout/CircleProcess"/>
    <dgm:cxn modelId="{DA842278-67A9-4DDC-8B7A-C3407E5299B0}" type="presParOf" srcId="{9D3BE203-D229-4310-9009-85BBB552FBFC}" destId="{E33433A1-9A4D-4232-9F89-BFB294CA2F47}" srcOrd="11" destOrd="0" presId="urn:microsoft.com/office/officeart/2011/layout/CircleProcess"/>
    <dgm:cxn modelId="{44429868-E4A4-4AD8-B07F-36DB9372C502}" type="presParOf" srcId="{9D3BE203-D229-4310-9009-85BBB552FBFC}" destId="{A132848A-45A5-42D0-BDC5-4F16A2D60E0D}" srcOrd="12" destOrd="0" presId="urn:microsoft.com/office/officeart/2011/layout/CircleProcess"/>
    <dgm:cxn modelId="{C788AFE6-55FA-4D2C-BF68-A8B6C36A524C}" type="presParOf" srcId="{A132848A-45A5-42D0-BDC5-4F16A2D60E0D}" destId="{FAE258AA-5EA5-4871-8E42-991B7E3CFFFE}" srcOrd="0" destOrd="0" presId="urn:microsoft.com/office/officeart/2011/layout/CircleProcess"/>
    <dgm:cxn modelId="{18722FAB-2684-445B-ADE2-942CC759A9C3}" type="presParOf" srcId="{9D3BE203-D229-4310-9009-85BBB552FBFC}" destId="{44234EC9-97B5-4A6C-AB44-E5A132E9B1D9}" srcOrd="13" destOrd="0" presId="urn:microsoft.com/office/officeart/2011/layout/CircleProcess"/>
    <dgm:cxn modelId="{52224677-89B2-4601-A311-307445A39A45}" type="presParOf" srcId="{44234EC9-97B5-4A6C-AB44-E5A132E9B1D9}" destId="{5E0E000B-AB19-427B-8973-878E0DA97B1D}" srcOrd="0" destOrd="0" presId="urn:microsoft.com/office/officeart/2011/layout/CircleProcess"/>
    <dgm:cxn modelId="{5B15B516-514E-4462-A1DC-9B4A9FFF0B7A}" type="presParOf" srcId="{9D3BE203-D229-4310-9009-85BBB552FBFC}" destId="{E4D8D1EB-2F5F-4715-B297-D97A23B400A8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79B45-8FDA-4961-930E-08CD0935EE04}">
      <dsp:nvSpPr>
        <dsp:cNvPr id="0" name=""/>
        <dsp:cNvSpPr/>
      </dsp:nvSpPr>
      <dsp:spPr>
        <a:xfrm>
          <a:off x="7537175" y="2129224"/>
          <a:ext cx="1718598" cy="171887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831D8-7802-458C-99E8-555D8C9BF261}">
      <dsp:nvSpPr>
        <dsp:cNvPr id="0" name=""/>
        <dsp:cNvSpPr/>
      </dsp:nvSpPr>
      <dsp:spPr>
        <a:xfrm>
          <a:off x="7593882" y="2186531"/>
          <a:ext cx="1604269" cy="16042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Providing safe hospital accommodation for individuals who need it</a:t>
          </a:r>
        </a:p>
      </dsp:txBody>
      <dsp:txXfrm>
        <a:off x="7823456" y="2415755"/>
        <a:ext cx="1146037" cy="1145819"/>
      </dsp:txXfrm>
    </dsp:sp>
    <dsp:sp modelId="{3CA9BD27-C982-4862-A372-6EB260A36F21}">
      <dsp:nvSpPr>
        <dsp:cNvPr id="0" name=""/>
        <dsp:cNvSpPr/>
      </dsp:nvSpPr>
      <dsp:spPr>
        <a:xfrm rot="2700000">
          <a:off x="5760139" y="2129314"/>
          <a:ext cx="1718399" cy="1718399"/>
        </a:xfrm>
        <a:prstGeom prst="teardrop">
          <a:avLst>
            <a:gd name="adj" fmla="val 1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98E93-7164-4724-9EA0-23BCF241EFED}">
      <dsp:nvSpPr>
        <dsp:cNvPr id="0" name=""/>
        <dsp:cNvSpPr/>
      </dsp:nvSpPr>
      <dsp:spPr>
        <a:xfrm>
          <a:off x="5818577" y="2186531"/>
          <a:ext cx="1604269" cy="16042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Ensuring that individuals with severe and enduring mental illness have a care plan which meets their specific needs, including access to services round the clock</a:t>
          </a:r>
        </a:p>
      </dsp:txBody>
      <dsp:txXfrm>
        <a:off x="6047235" y="2415755"/>
        <a:ext cx="1146037" cy="1145819"/>
      </dsp:txXfrm>
    </dsp:sp>
    <dsp:sp modelId="{9475E7F5-E063-4292-BF7C-F15F08EA7987}">
      <dsp:nvSpPr>
        <dsp:cNvPr id="0" name=""/>
        <dsp:cNvSpPr/>
      </dsp:nvSpPr>
      <dsp:spPr>
        <a:xfrm rot="2700000">
          <a:off x="3984834" y="2129314"/>
          <a:ext cx="1718399" cy="1718399"/>
        </a:xfrm>
        <a:prstGeom prst="teardrop">
          <a:avLst>
            <a:gd name="adj" fmla="val 1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48EB2-7404-4969-B14A-7CD20EB4A697}">
      <dsp:nvSpPr>
        <dsp:cNvPr id="0" name=""/>
        <dsp:cNvSpPr/>
      </dsp:nvSpPr>
      <dsp:spPr>
        <a:xfrm>
          <a:off x="4042356" y="2146488"/>
          <a:ext cx="1604269" cy="16042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Ensuring that everyone who has a mental health problem can contact local services. </a:t>
          </a:r>
        </a:p>
      </dsp:txBody>
      <dsp:txXfrm>
        <a:off x="4271015" y="2375712"/>
        <a:ext cx="1146037" cy="1145819"/>
      </dsp:txXfrm>
    </dsp:sp>
    <dsp:sp modelId="{281C6366-2CF8-459A-9949-8438FB442B82}">
      <dsp:nvSpPr>
        <dsp:cNvPr id="0" name=""/>
        <dsp:cNvSpPr/>
      </dsp:nvSpPr>
      <dsp:spPr>
        <a:xfrm rot="2700000">
          <a:off x="2208613" y="2129314"/>
          <a:ext cx="1718399" cy="1718399"/>
        </a:xfrm>
        <a:prstGeom prst="teardrop">
          <a:avLst>
            <a:gd name="adj" fmla="val 1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8E9FC-1BD4-453E-A0DD-8266185D9739}">
      <dsp:nvSpPr>
        <dsp:cNvPr id="0" name=""/>
        <dsp:cNvSpPr/>
      </dsp:nvSpPr>
      <dsp:spPr>
        <a:xfrm>
          <a:off x="2266136" y="2186531"/>
          <a:ext cx="1604269" cy="16042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Delivering high quality primary mental health care </a:t>
          </a:r>
        </a:p>
      </dsp:txBody>
      <dsp:txXfrm>
        <a:off x="2495709" y="2415755"/>
        <a:ext cx="1146037" cy="1145819"/>
      </dsp:txXfrm>
    </dsp:sp>
    <dsp:sp modelId="{FAE258AA-5EA5-4871-8E42-991B7E3CFFFE}">
      <dsp:nvSpPr>
        <dsp:cNvPr id="0" name=""/>
        <dsp:cNvSpPr/>
      </dsp:nvSpPr>
      <dsp:spPr>
        <a:xfrm rot="2700000">
          <a:off x="432393" y="2129314"/>
          <a:ext cx="1718399" cy="1718399"/>
        </a:xfrm>
        <a:prstGeom prst="teardrop">
          <a:avLst>
            <a:gd name="adj" fmla="val 10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E000B-AB19-427B-8973-878E0DA97B1D}">
      <dsp:nvSpPr>
        <dsp:cNvPr id="0" name=""/>
        <dsp:cNvSpPr/>
      </dsp:nvSpPr>
      <dsp:spPr>
        <a:xfrm>
          <a:off x="489915" y="2186531"/>
          <a:ext cx="1604269" cy="16042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Promoting mental health for all</a:t>
          </a:r>
        </a:p>
      </dsp:txBody>
      <dsp:txXfrm>
        <a:off x="719489" y="2415755"/>
        <a:ext cx="1146037" cy="1145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B70F1-76AD-45E0-BC4A-CEEB2902AE5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FF569-750D-4BD6-9DD2-6C00E0DA2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42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9BCC-57A5-4529-A64B-719BB4DE3638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63CF-E721-4782-BF2D-2075E38E4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6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9BCC-57A5-4529-A64B-719BB4DE3638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63CF-E721-4782-BF2D-2075E38E4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34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9BCC-57A5-4529-A64B-719BB4DE3638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63CF-E721-4782-BF2D-2075E38E4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30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9BCC-57A5-4529-A64B-719BB4DE3638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63CF-E721-4782-BF2D-2075E38E4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0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9BCC-57A5-4529-A64B-719BB4DE3638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63CF-E721-4782-BF2D-2075E38E4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9BCC-57A5-4529-A64B-719BB4DE3638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63CF-E721-4782-BF2D-2075E38E4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1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9BCC-57A5-4529-A64B-719BB4DE3638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63CF-E721-4782-BF2D-2075E38E4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61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9BCC-57A5-4529-A64B-719BB4DE3638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63CF-E721-4782-BF2D-2075E38E4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9BCC-57A5-4529-A64B-719BB4DE3638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63CF-E721-4782-BF2D-2075E38E4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5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9BCC-57A5-4529-A64B-719BB4DE3638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63CF-E721-4782-BF2D-2075E38E4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01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9BCC-57A5-4529-A64B-719BB4DE3638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63CF-E721-4782-BF2D-2075E38E4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55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9BCC-57A5-4529-A64B-719BB4DE3638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63CF-E721-4782-BF2D-2075E38E4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0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EDF8B2D3-8607-4875-A904-A27F62ABADC4}"/>
              </a:ext>
            </a:extLst>
          </p:cNvPr>
          <p:cNvSpPr/>
          <p:nvPr/>
        </p:nvSpPr>
        <p:spPr>
          <a:xfrm>
            <a:off x="109537" y="77787"/>
            <a:ext cx="11972925" cy="6626225"/>
          </a:xfrm>
          <a:prstGeom prst="foldedCorner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FF0A79-25B3-4EFC-B73B-27466A434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089" y="236211"/>
            <a:ext cx="2037192" cy="10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E285C7-8E58-4387-96FF-ECE42DFA9E60}"/>
              </a:ext>
            </a:extLst>
          </p:cNvPr>
          <p:cNvSpPr txBox="1"/>
          <p:nvPr/>
        </p:nvSpPr>
        <p:spPr>
          <a:xfrm>
            <a:off x="728113" y="795261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CLF Conference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dirty="0">
                <a:solidFill>
                  <a:srgbClr val="E7E6E6"/>
                </a:solidFill>
                <a:latin typeface="Calibri" panose="020F0502020204030204"/>
              </a:rPr>
              <a:t>October 2021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2" descr="https://s3.amazonaws.com/user-media.venngage.com/7122450-f8e7ecd6dede7c2bbf532ab8262013d7.jpg">
            <a:extLst>
              <a:ext uri="{FF2B5EF4-FFF2-40B4-BE49-F238E27FC236}">
                <a16:creationId xmlns:a16="http://schemas.microsoft.com/office/drawing/2014/main" id="{1DC51F41-F0AD-4C58-BE98-725F4C19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3" y="4964387"/>
            <a:ext cx="2099377" cy="162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7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D371-74C1-4554-A4BF-E7EA8DE2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lift things up?</a:t>
            </a:r>
          </a:p>
        </p:txBody>
      </p:sp>
      <p:pic>
        <p:nvPicPr>
          <p:cNvPr id="9218" name="Picture 2" descr="The Role of Family in Social Mobility - Youth Employment UK">
            <a:extLst>
              <a:ext uri="{FF2B5EF4-FFF2-40B4-BE49-F238E27FC236}">
                <a16:creationId xmlns:a16="http://schemas.microsoft.com/office/drawing/2014/main" id="{8D00C125-1340-4287-A4C2-8626E7256C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" y="1406525"/>
            <a:ext cx="10172699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9879EF-A65D-48B4-899E-2B98C8BD42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43" y="1521239"/>
            <a:ext cx="5037907" cy="284921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F5C48A-DB16-4890-87DC-CB05DBC3A53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3704" r="9762"/>
          <a:stretch/>
        </p:blipFill>
        <p:spPr bwMode="auto">
          <a:xfrm>
            <a:off x="8406688" y="258361"/>
            <a:ext cx="2707514" cy="1919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851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D259-657D-48CD-B83D-912F399E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181E-768F-4DD3-A45F-509340FA0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191FD-A319-4A04-8790-B47B97A5FA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3629" y="365125"/>
            <a:ext cx="11324741" cy="637504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049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7FFE-9FA6-4211-8C48-909DEE85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F7D9C-9217-4F07-BA90-456B1B03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One in six school-aged children has a mental health problem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Pupils who have a mental health problem are </a:t>
            </a:r>
            <a:r>
              <a:rPr lang="en-GB" b="1" dirty="0"/>
              <a:t>more likely to be excluded</a:t>
            </a:r>
            <a:r>
              <a:rPr lang="en-GB" dirty="0"/>
              <a:t> from school than their peers.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Three our of four </a:t>
            </a:r>
            <a:r>
              <a:rPr lang="en-GB" dirty="0"/>
              <a:t>Children in Care have a mental health problem.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C6060F-7B16-4117-914A-D56AA5E674D5}"/>
              </a:ext>
            </a:extLst>
          </p:cNvPr>
          <p:cNvSpPr/>
          <p:nvPr/>
        </p:nvSpPr>
        <p:spPr>
          <a:xfrm>
            <a:off x="127000" y="614027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https://www.gov.uk/government/publications/covid-19-mental-health-and-wellbeing-surveillance-report/2-important-findings-so-far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62CCE-3F41-463A-9F95-FEC4B0690207}"/>
              </a:ext>
            </a:extLst>
          </p:cNvPr>
          <p:cNvSpPr/>
          <p:nvPr/>
        </p:nvSpPr>
        <p:spPr>
          <a:xfrm>
            <a:off x="127000" y="585379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https://www.centreformentalhealth.org.uk/sites/default/files/2021-02/CYP%20mental%20health%20fact%20sheet%202021.pdf</a:t>
            </a:r>
          </a:p>
        </p:txBody>
      </p:sp>
    </p:spTree>
    <p:extLst>
      <p:ext uri="{BB962C8B-B14F-4D97-AF65-F5344CB8AC3E}">
        <p14:creationId xmlns:p14="http://schemas.microsoft.com/office/powerpoint/2010/main" val="61022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1646-5284-4201-80C7-D674FC02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ED1EF1-EC36-4289-B435-123DFBB7D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1196" y="733161"/>
            <a:ext cx="6442604" cy="3757083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4257DC-0940-482C-AB25-FDE326F4A53C}"/>
              </a:ext>
            </a:extLst>
          </p:cNvPr>
          <p:cNvSpPr/>
          <p:nvPr/>
        </p:nvSpPr>
        <p:spPr>
          <a:xfrm>
            <a:off x="448733" y="1878168"/>
            <a:ext cx="3937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dirty="0"/>
              <a:t>Children from racialised communities are less likely than their white peers to access traditional mental health services. </a:t>
            </a:r>
          </a:p>
        </p:txBody>
      </p:sp>
    </p:spTree>
    <p:extLst>
      <p:ext uri="{BB962C8B-B14F-4D97-AF65-F5344CB8AC3E}">
        <p14:creationId xmlns:p14="http://schemas.microsoft.com/office/powerpoint/2010/main" val="1560389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5375-95F4-469F-B7F3-D82EB750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WHY? </a:t>
            </a:r>
            <a:r>
              <a:rPr lang="en-GB" dirty="0"/>
              <a:t>The Big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95C75-18BE-4ACD-B78B-B6162DA33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key findings of the interesting survey were;</a:t>
            </a:r>
          </a:p>
          <a:p>
            <a:r>
              <a:rPr lang="en-GB" b="1" dirty="0"/>
              <a:t>71%</a:t>
            </a:r>
            <a:r>
              <a:rPr lang="en-GB" dirty="0"/>
              <a:t> of 9-17 yr. olds and </a:t>
            </a:r>
            <a:r>
              <a:rPr lang="en-GB" b="1" dirty="0"/>
              <a:t>94%</a:t>
            </a:r>
            <a:r>
              <a:rPr lang="en-GB" dirty="0"/>
              <a:t> of 6-8 yr. olds are happy with their life overall, though </a:t>
            </a:r>
            <a:r>
              <a:rPr lang="en-GB" b="1" dirty="0"/>
              <a:t>9%</a:t>
            </a:r>
            <a:r>
              <a:rPr lang="en-GB" dirty="0"/>
              <a:t> of 9-17 yr. olds don’t think they’ll have a better life than their parents.</a:t>
            </a:r>
          </a:p>
          <a:p>
            <a:r>
              <a:rPr lang="en-GB" dirty="0"/>
              <a:t>Of those who are unhappy, </a:t>
            </a:r>
            <a:r>
              <a:rPr lang="en-GB" b="1" dirty="0">
                <a:highlight>
                  <a:srgbClr val="FFFF00"/>
                </a:highlight>
              </a:rPr>
              <a:t>70%</a:t>
            </a:r>
            <a:r>
              <a:rPr lang="en-GB" dirty="0">
                <a:highlight>
                  <a:srgbClr val="FFFF00"/>
                </a:highlight>
              </a:rPr>
              <a:t> were unhappy with their mental health</a:t>
            </a:r>
            <a:r>
              <a:rPr lang="en-GB" dirty="0"/>
              <a:t>.</a:t>
            </a:r>
          </a:p>
          <a:p>
            <a:r>
              <a:rPr lang="en-GB" dirty="0"/>
              <a:t>Girls are </a:t>
            </a:r>
            <a:r>
              <a:rPr lang="en-GB" b="1" dirty="0"/>
              <a:t>twice</a:t>
            </a:r>
            <a:r>
              <a:rPr lang="en-GB" dirty="0"/>
              <a:t> as likely to be unhappy with their mental health than boys and </a:t>
            </a:r>
            <a:r>
              <a:rPr lang="en-GB" b="1" dirty="0"/>
              <a:t>52%</a:t>
            </a:r>
            <a:r>
              <a:rPr lang="en-GB" dirty="0"/>
              <a:t> of 9-17 yr. olds say having good mental health is one of their main aspirations.</a:t>
            </a:r>
          </a:p>
          <a:p>
            <a:r>
              <a:rPr lang="en-GB" b="1" dirty="0"/>
              <a:t>80%</a:t>
            </a:r>
            <a:r>
              <a:rPr lang="en-GB" dirty="0"/>
              <a:t> of 9-17 yr. olds said they are happy with their family life but where children are unhappy with that</a:t>
            </a:r>
            <a:r>
              <a:rPr lang="en-GB" b="1" dirty="0"/>
              <a:t>,</a:t>
            </a:r>
            <a:r>
              <a:rPr lang="en-GB" dirty="0"/>
              <a:t> they are </a:t>
            </a:r>
            <a:r>
              <a:rPr lang="en-GB" b="1" dirty="0"/>
              <a:t>9 times</a:t>
            </a:r>
            <a:r>
              <a:rPr lang="en-GB" dirty="0"/>
              <a:t> more likely to be unhappy with life overall.</a:t>
            </a:r>
          </a:p>
          <a:p>
            <a:r>
              <a:rPr lang="en-GB" b="1" dirty="0">
                <a:highlight>
                  <a:srgbClr val="FF00FF"/>
                </a:highlight>
              </a:rPr>
              <a:t>57%</a:t>
            </a:r>
            <a:r>
              <a:rPr lang="en-GB" dirty="0">
                <a:highlight>
                  <a:srgbClr val="FF00FF"/>
                </a:highlight>
              </a:rPr>
              <a:t> of children from deprived areas said leaving school with a good education was one of their most important priorities.</a:t>
            </a:r>
          </a:p>
          <a:p>
            <a:endParaRPr lang="en-GB" dirty="0"/>
          </a:p>
        </p:txBody>
      </p:sp>
      <p:pic>
        <p:nvPicPr>
          <p:cNvPr id="4098" name="Picture 2" descr="https://educationhub.blog.gov.uk/wp-content/uploads/sites/185/2021/09/large-THE-BIG-ASK-01-310x162.jpeg">
            <a:extLst>
              <a:ext uri="{FF2B5EF4-FFF2-40B4-BE49-F238E27FC236}">
                <a16:creationId xmlns:a16="http://schemas.microsoft.com/office/drawing/2014/main" id="{C594DC98-ECA6-4785-A0F5-F33875A7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89" y="35088"/>
            <a:ext cx="3799673" cy="19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2F7768-9E67-4576-9ED5-665B254C49BD}"/>
              </a:ext>
            </a:extLst>
          </p:cNvPr>
          <p:cNvSpPr/>
          <p:nvPr/>
        </p:nvSpPr>
        <p:spPr>
          <a:xfrm>
            <a:off x="4424313" y="63119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https://educationhub.blog.gov.uk/2021/09/21/the-big-ask-survey-the-findings/</a:t>
            </a:r>
          </a:p>
        </p:txBody>
      </p:sp>
    </p:spTree>
    <p:extLst>
      <p:ext uri="{BB962C8B-B14F-4D97-AF65-F5344CB8AC3E}">
        <p14:creationId xmlns:p14="http://schemas.microsoft.com/office/powerpoint/2010/main" val="840271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DC2C-8F86-4478-9237-6B8F9358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494F8-B985-4473-8479-951148A24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0864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Knowing</a:t>
            </a:r>
          </a:p>
          <a:p>
            <a:pPr marL="0" indent="0">
              <a:buNone/>
            </a:pPr>
            <a:r>
              <a:rPr lang="en-GB" dirty="0"/>
              <a:t>Doing</a:t>
            </a:r>
          </a:p>
        </p:txBody>
      </p:sp>
      <p:pic>
        <p:nvPicPr>
          <p:cNvPr id="1026" name="Picture 2" descr="Closing the Knowing-Doing Gap. – Lanre Dahunsi">
            <a:extLst>
              <a:ext uri="{FF2B5EF4-FFF2-40B4-BE49-F238E27FC236}">
                <a16:creationId xmlns:a16="http://schemas.microsoft.com/office/drawing/2014/main" id="{B31E6808-6F18-4661-8B73-742BC14A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3" y="1486429"/>
            <a:ext cx="9072856" cy="47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07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0242-8E49-476F-AAC2-0F59EC8F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strategy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36B7BD-2EB2-4FD8-8679-FA245F605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034935"/>
              </p:ext>
            </p:extLst>
          </p:nvPr>
        </p:nvGraphicFramePr>
        <p:xfrm>
          <a:off x="5854045" y="604570"/>
          <a:ext cx="6202762" cy="6169969"/>
        </p:xfrm>
        <a:graphic>
          <a:graphicData uri="http://schemas.openxmlformats.org/drawingml/2006/table">
            <a:tbl>
              <a:tblPr/>
              <a:tblGrid>
                <a:gridCol w="2328337">
                  <a:extLst>
                    <a:ext uri="{9D8B030D-6E8A-4147-A177-3AD203B41FA5}">
                      <a16:colId xmlns:a16="http://schemas.microsoft.com/office/drawing/2014/main" val="2976769501"/>
                    </a:ext>
                  </a:extLst>
                </a:gridCol>
                <a:gridCol w="2451303">
                  <a:extLst>
                    <a:ext uri="{9D8B030D-6E8A-4147-A177-3AD203B41FA5}">
                      <a16:colId xmlns:a16="http://schemas.microsoft.com/office/drawing/2014/main" val="2924491479"/>
                    </a:ext>
                  </a:extLst>
                </a:gridCol>
                <a:gridCol w="1423122">
                  <a:extLst>
                    <a:ext uri="{9D8B030D-6E8A-4147-A177-3AD203B41FA5}">
                      <a16:colId xmlns:a16="http://schemas.microsoft.com/office/drawing/2014/main" val="2494037524"/>
                    </a:ext>
                  </a:extLst>
                </a:gridCol>
              </a:tblGrid>
              <a:tr h="527049"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CLF definition of Mental Health and wellbeing sits within clear guidance which shares our trust approach to signposting and support.</a:t>
                      </a:r>
                      <a:r>
                        <a:rPr lang="en-GB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87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7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87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7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D07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C87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base"/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 regularly engage with the available MH&amp;WB resources available in order to promote their positive MH&amp;WB.</a:t>
                      </a:r>
                      <a:r>
                        <a:rPr lang="en-GB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000" b="0" i="0" dirty="0">
                        <a:effectLst/>
                      </a:endParaRPr>
                    </a:p>
                  </a:txBody>
                  <a:tcP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16112"/>
                  </a:ext>
                </a:extLst>
              </a:tr>
              <a:tr h="22399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MH lead role is effective, and has positive impact on MH&amp;WB in every academy</a:t>
                      </a:r>
                      <a:r>
                        <a:rPr lang="en-GB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07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7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7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87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87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107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790316"/>
                  </a:ext>
                </a:extLst>
              </a:tr>
              <a:tr h="1054097"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GB" sz="2000" b="1" i="0" dirty="0">
                          <a:effectLst/>
                          <a:latin typeface="Calibri" panose="020F0502020204030204" pitchFamily="34" charset="0"/>
                        </a:rPr>
                        <a:t>CLF curriculum offer includes educating students about positive and proactive management of their own MH&amp;WB</a:t>
                      </a:r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07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8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7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922090"/>
                  </a:ext>
                </a:extLst>
              </a:tr>
              <a:tr h="19764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Fulfil green Paper recommendations for training</a:t>
                      </a:r>
                      <a:r>
                        <a:rPr lang="en-GB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000" b="0" i="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87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8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87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6350" cap="flat" cmpd="sng" algn="ctr">
                      <a:solidFill>
                        <a:srgbClr val="788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7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91949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A81DD0-7428-44F8-B0CE-B8B59967A76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2986548" cy="3818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Where do you fit here?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CEEF02-849E-4C9E-B5B6-8F4E6C5BB602}"/>
              </a:ext>
            </a:extLst>
          </p:cNvPr>
          <p:cNvCxnSpPr>
            <a:cxnSpLocks/>
          </p:cNvCxnSpPr>
          <p:nvPr/>
        </p:nvCxnSpPr>
        <p:spPr>
          <a:xfrm>
            <a:off x="993057" y="3689555"/>
            <a:ext cx="4237704" cy="0"/>
          </a:xfrm>
          <a:prstGeom prst="straightConnector1">
            <a:avLst/>
          </a:prstGeom>
          <a:ln w="161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80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FE60-0404-49EC-A58C-FB8484102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3758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Positive Promotion.</a:t>
            </a:r>
            <a:br>
              <a:rPr lang="en-GB" b="1" dirty="0"/>
            </a:br>
            <a:r>
              <a:rPr lang="en-GB" b="1" dirty="0"/>
              <a:t>Collaborative intervention.</a:t>
            </a:r>
            <a:br>
              <a:rPr lang="en-GB" b="1" dirty="0"/>
            </a:br>
            <a:r>
              <a:rPr lang="en-GB" b="1" dirty="0"/>
              <a:t>PD.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6FD3B-4DD0-4FE9-8A82-3B3CF8D3F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813" y="2365146"/>
            <a:ext cx="10515600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#CLF5ways</a:t>
            </a:r>
          </a:p>
          <a:p>
            <a:pPr marL="0" indent="0" fontAlgn="base">
              <a:buNone/>
            </a:pPr>
            <a:endParaRPr lang="en-US" dirty="0"/>
          </a:p>
        </p:txBody>
      </p:sp>
      <p:pic>
        <p:nvPicPr>
          <p:cNvPr id="2050" name="Picture 2" descr="https://networkofwellbeing.org/wp/wp-content/uploads/2018/02/5-ways..jpg">
            <a:extLst>
              <a:ext uri="{FF2B5EF4-FFF2-40B4-BE49-F238E27FC236}">
                <a16:creationId xmlns:a16="http://schemas.microsoft.com/office/drawing/2014/main" id="{101BBE0A-8F31-4C26-8280-2C8DA0E8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03" y="1809369"/>
            <a:ext cx="3351110" cy="1646583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90E705-E8AF-40A8-926B-8358D9139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48"/>
          <a:stretch/>
        </p:blipFill>
        <p:spPr>
          <a:xfrm>
            <a:off x="475149" y="3563937"/>
            <a:ext cx="11431716" cy="3152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74E624-1372-4658-B763-46076AF57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6" r="68198"/>
          <a:stretch/>
        </p:blipFill>
        <p:spPr>
          <a:xfrm>
            <a:off x="6945139" y="569169"/>
            <a:ext cx="4961726" cy="27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86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2EF851-606C-4CCF-A0E3-FF0689B1F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2573" y="1611533"/>
            <a:ext cx="7347984" cy="5031263"/>
          </a:xfrm>
          <a:ln>
            <a:solidFill>
              <a:schemeClr val="tx2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3F09007-85BA-47D5-BE8B-B71B66DB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43" y="285970"/>
            <a:ext cx="11661742" cy="1325563"/>
          </a:xfrm>
        </p:spPr>
        <p:txBody>
          <a:bodyPr/>
          <a:lstStyle/>
          <a:p>
            <a:r>
              <a:rPr lang="en-GB" dirty="0"/>
              <a:t>Knowing our learners, having a broad menu </a:t>
            </a:r>
            <a:r>
              <a:rPr lang="en-GB" sz="2000" dirty="0">
                <a:solidFill>
                  <a:srgbClr val="FF0000"/>
                </a:solidFill>
              </a:rPr>
              <a:t>(of impact), </a:t>
            </a:r>
            <a:r>
              <a:rPr lang="en-GB" dirty="0"/>
              <a:t>making good choices.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A798C-2E5F-4E70-8006-A223EE42B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22" y="2312756"/>
            <a:ext cx="3932953" cy="3675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484C19-B258-4A61-897F-D1D535890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36" t="24236" r="32158" b="6259"/>
          <a:stretch/>
        </p:blipFill>
        <p:spPr>
          <a:xfrm>
            <a:off x="7588578" y="2215117"/>
            <a:ext cx="1566325" cy="39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24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A6E9-DB64-4DD1-BCC7-5A24A59C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5FA26-D8F2-41DD-88E3-909FE466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D21F1-35FA-4C33-9944-31EC7C1F1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094" y="1690688"/>
            <a:ext cx="3932953" cy="367549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AFC4A1-C244-4C6E-8057-660DAA2F3B48}"/>
              </a:ext>
            </a:extLst>
          </p:cNvPr>
          <p:cNvCxnSpPr>
            <a:cxnSpLocks/>
          </p:cNvCxnSpPr>
          <p:nvPr/>
        </p:nvCxnSpPr>
        <p:spPr>
          <a:xfrm>
            <a:off x="3921415" y="1419186"/>
            <a:ext cx="2667921" cy="2234047"/>
          </a:xfrm>
          <a:prstGeom prst="straightConnector1">
            <a:avLst/>
          </a:prstGeom>
          <a:ln w="1079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0B29D0F-2EF1-47A4-AE38-57E602FE8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87" y="3922692"/>
            <a:ext cx="5914119" cy="2123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80A1DC-F919-4F8B-95C7-95047E31714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3704" r="9762"/>
          <a:stretch/>
        </p:blipFill>
        <p:spPr bwMode="auto">
          <a:xfrm>
            <a:off x="4811131" y="132123"/>
            <a:ext cx="2569738" cy="1828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474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EDF8B2D3-8607-4875-A904-A27F62ABADC4}"/>
              </a:ext>
            </a:extLst>
          </p:cNvPr>
          <p:cNvSpPr/>
          <p:nvPr/>
        </p:nvSpPr>
        <p:spPr>
          <a:xfrm>
            <a:off x="109537" y="115887"/>
            <a:ext cx="11972925" cy="6626225"/>
          </a:xfrm>
          <a:prstGeom prst="foldedCorner">
            <a:avLst/>
          </a:prstGeom>
          <a:solidFill>
            <a:srgbClr val="80008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FF0A79-25B3-4EFC-B73B-27466A434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089" y="255261"/>
            <a:ext cx="2037192" cy="10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E285C7-8E58-4387-96FF-ECE42DFA9E60}"/>
              </a:ext>
            </a:extLst>
          </p:cNvPr>
          <p:cNvSpPr txBox="1"/>
          <p:nvPr/>
        </p:nvSpPr>
        <p:spPr>
          <a:xfrm>
            <a:off x="1990725" y="20955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>
                <a:solidFill>
                  <a:schemeClr val="bg1">
                    <a:lumMod val="85000"/>
                  </a:schemeClr>
                </a:solidFill>
              </a:rPr>
              <a:t>Session title: Mental Health and Wellbeing; what can I do to support a positive culture?</a:t>
            </a:r>
            <a:endParaRPr lang="en-GB" sz="50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8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2A37-058B-4AC3-AA12-6136FB08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A92C6-1561-4A67-BFDB-09276117F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7099"/>
            <a:ext cx="10515600" cy="4984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dirty="0">
                <a:solidFill>
                  <a:srgbClr val="002060"/>
                </a:solidFill>
              </a:rPr>
              <a:t>Alex Davies </a:t>
            </a:r>
          </a:p>
        </p:txBody>
      </p:sp>
      <p:pic>
        <p:nvPicPr>
          <p:cNvPr id="7170" name="Picture 2" descr="Snowdon Village Academy - Cabot Learning Federation">
            <a:extLst>
              <a:ext uri="{FF2B5EF4-FFF2-40B4-BE49-F238E27FC236}">
                <a16:creationId xmlns:a16="http://schemas.microsoft.com/office/drawing/2014/main" id="{C9E0C303-E15A-4C6C-9D9B-4FA63357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83" y="352425"/>
            <a:ext cx="7116233" cy="53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00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661D-03DD-48E0-94BB-ACE51797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Sarah (not real name)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4579C-9352-46F0-8EE6-07DBBF4E1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Joined a SV school in Year 10</a:t>
            </a:r>
          </a:p>
          <a:p>
            <a:r>
              <a:rPr lang="en-GB" dirty="0">
                <a:solidFill>
                  <a:srgbClr val="002060"/>
                </a:solidFill>
              </a:rPr>
              <a:t>High Prior Attaining student </a:t>
            </a:r>
          </a:p>
          <a:p>
            <a:r>
              <a:rPr lang="en-GB" dirty="0">
                <a:solidFill>
                  <a:srgbClr val="002060"/>
                </a:solidFill>
              </a:rPr>
              <a:t>Sociable</a:t>
            </a:r>
          </a:p>
          <a:p>
            <a:r>
              <a:rPr lang="en-GB" dirty="0">
                <a:solidFill>
                  <a:srgbClr val="002060"/>
                </a:solidFill>
              </a:rPr>
              <a:t>Strong leadership qualities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Verbally and violently abusive to staff </a:t>
            </a:r>
          </a:p>
          <a:p>
            <a:r>
              <a:rPr lang="en-GB" dirty="0">
                <a:solidFill>
                  <a:srgbClr val="002060"/>
                </a:solidFill>
              </a:rPr>
              <a:t>Drug user</a:t>
            </a:r>
          </a:p>
          <a:p>
            <a:r>
              <a:rPr lang="en-GB" dirty="0">
                <a:solidFill>
                  <a:srgbClr val="002060"/>
                </a:solidFill>
              </a:rPr>
              <a:t>Eating disorders</a:t>
            </a:r>
          </a:p>
          <a:p>
            <a:r>
              <a:rPr lang="en-GB" dirty="0">
                <a:solidFill>
                  <a:srgbClr val="002060"/>
                </a:solidFill>
              </a:rPr>
              <a:t>Self-harm</a:t>
            </a:r>
          </a:p>
          <a:p>
            <a:r>
              <a:rPr lang="en-GB" dirty="0">
                <a:solidFill>
                  <a:srgbClr val="002060"/>
                </a:solidFill>
              </a:rPr>
              <a:t>Suicidal thoughts</a:t>
            </a:r>
          </a:p>
          <a:p>
            <a:endParaRPr lang="en-GB" dirty="0"/>
          </a:p>
        </p:txBody>
      </p:sp>
      <p:pic>
        <p:nvPicPr>
          <p:cNvPr id="4098" name="Picture 2" descr="Aggression Hedgehog Stock Illustrations – 18 Aggression Hedgehog Stock  Illustrations, Vectors &amp;amp; Clipart - Dreamstime">
            <a:extLst>
              <a:ext uri="{FF2B5EF4-FFF2-40B4-BE49-F238E27FC236}">
                <a16:creationId xmlns:a16="http://schemas.microsoft.com/office/drawing/2014/main" id="{B121EFA7-C790-44AA-94CB-C50FD2D94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681037"/>
            <a:ext cx="3971925" cy="56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66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7E2D-7536-4EBC-9B6C-43B6620C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Warning: Next slide may be triggering for some people…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469D3-0925-4009-ACBE-6AA006A0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45099"/>
            <a:ext cx="10515600" cy="9318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Warning Signs That Your Travel Expense Management May Be Out Of Control -  ExpensePoint">
            <a:extLst>
              <a:ext uri="{FF2B5EF4-FFF2-40B4-BE49-F238E27FC236}">
                <a16:creationId xmlns:a16="http://schemas.microsoft.com/office/drawing/2014/main" id="{5FE40123-B932-49F1-ACBC-2D371A5F5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30" y="1868942"/>
            <a:ext cx="4549140" cy="45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57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742A-6584-468D-9592-4CE6E30C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Her story…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5067B-03C9-4690-A74B-AB8E11A70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14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Mum was a heroin addict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Struggled in school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Went to 5 schools before coming to SV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Sexual abuse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Sadly this story is </a:t>
            </a:r>
            <a:r>
              <a:rPr lang="en-GB" b="1" u="sng" dirty="0">
                <a:solidFill>
                  <a:srgbClr val="002060"/>
                </a:solidFill>
              </a:rPr>
              <a:t>not uncommon</a:t>
            </a:r>
          </a:p>
        </p:txBody>
      </p:sp>
      <p:pic>
        <p:nvPicPr>
          <p:cNvPr id="4" name="Picture 6" descr="Sad and depressed girl sitting on the floor. Depressed teenager. Text bubble with the message why. Creative vector. Sad and depressed girl sitting on the floor royalty free illustration">
            <a:extLst>
              <a:ext uri="{FF2B5EF4-FFF2-40B4-BE49-F238E27FC236}">
                <a16:creationId xmlns:a16="http://schemas.microsoft.com/office/drawing/2014/main" id="{7199EB24-CBDF-47CB-9817-F0370BC25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84" y="508000"/>
            <a:ext cx="5841999" cy="58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13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6093-901E-4247-925C-BDD3780B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YESSSS!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BD450-D99B-4640-A961-6E3DD939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10" y="3429000"/>
            <a:ext cx="10515600" cy="893762"/>
          </a:xfrm>
        </p:spPr>
        <p:txBody>
          <a:bodyPr>
            <a:noAutofit/>
          </a:bodyPr>
          <a:lstStyle/>
          <a:p>
            <a:r>
              <a:rPr lang="en-GB" sz="3400" dirty="0">
                <a:solidFill>
                  <a:srgbClr val="002060"/>
                </a:solidFill>
              </a:rPr>
              <a:t>Finished school with 5 qualifications including a 7 in Art, 5 in English and a 5 in maths</a:t>
            </a:r>
          </a:p>
          <a:p>
            <a:r>
              <a:rPr lang="en-GB" sz="3400" dirty="0">
                <a:solidFill>
                  <a:srgbClr val="002060"/>
                </a:solidFill>
              </a:rPr>
              <a:t>Is working full-time</a:t>
            </a:r>
          </a:p>
          <a:p>
            <a:r>
              <a:rPr lang="en-GB" sz="3400" dirty="0">
                <a:solidFill>
                  <a:srgbClr val="002060"/>
                </a:solidFill>
              </a:rPr>
              <a:t>Still in regular contact with the school</a:t>
            </a:r>
          </a:p>
        </p:txBody>
      </p:sp>
      <p:pic>
        <p:nvPicPr>
          <p:cNvPr id="6146" name="Picture 2" descr="How to Build Resilience to Face What Life Throws at You">
            <a:extLst>
              <a:ext uri="{FF2B5EF4-FFF2-40B4-BE49-F238E27FC236}">
                <a16:creationId xmlns:a16="http://schemas.microsoft.com/office/drawing/2014/main" id="{A6897B98-0965-4D6C-BF58-825D3CA8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05" y="271860"/>
            <a:ext cx="5044722" cy="28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95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B378-BED5-47D6-B692-E9CCA3D0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Strategies we used…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BB24-FD0D-491E-9A09-074C32BB1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600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Emotionally available adult</a:t>
            </a:r>
          </a:p>
          <a:p>
            <a:r>
              <a:rPr lang="en-GB" dirty="0">
                <a:solidFill>
                  <a:srgbClr val="002060"/>
                </a:solidFill>
              </a:rPr>
              <a:t>Triangle of support</a:t>
            </a:r>
          </a:p>
          <a:p>
            <a:r>
              <a:rPr lang="en-GB" dirty="0">
                <a:solidFill>
                  <a:srgbClr val="002060"/>
                </a:solidFill>
              </a:rPr>
              <a:t>Mindfulness/Well-being walks</a:t>
            </a:r>
          </a:p>
          <a:p>
            <a:r>
              <a:rPr lang="en-GB" dirty="0">
                <a:solidFill>
                  <a:srgbClr val="002060"/>
                </a:solidFill>
              </a:rPr>
              <a:t>Anger management </a:t>
            </a:r>
          </a:p>
          <a:p>
            <a:r>
              <a:rPr lang="en-GB" dirty="0">
                <a:solidFill>
                  <a:srgbClr val="002060"/>
                </a:solidFill>
              </a:rPr>
              <a:t>Therapy </a:t>
            </a:r>
          </a:p>
          <a:p>
            <a:r>
              <a:rPr lang="en-GB" dirty="0">
                <a:solidFill>
                  <a:srgbClr val="002060"/>
                </a:solidFill>
              </a:rPr>
              <a:t>Art</a:t>
            </a:r>
          </a:p>
          <a:p>
            <a:r>
              <a:rPr lang="en-GB" dirty="0">
                <a:solidFill>
                  <a:srgbClr val="002060"/>
                </a:solidFill>
              </a:rPr>
              <a:t>Bespoke curriculum </a:t>
            </a:r>
          </a:p>
          <a:p>
            <a:r>
              <a:rPr lang="en-GB" b="1" dirty="0">
                <a:solidFill>
                  <a:srgbClr val="002060"/>
                </a:solidFill>
              </a:rPr>
              <a:t>Never giving up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1.1 line management (well-being top of the agenda)</a:t>
            </a:r>
          </a:p>
          <a:p>
            <a:r>
              <a:rPr lang="en-GB" dirty="0">
                <a:solidFill>
                  <a:srgbClr val="002060"/>
                </a:solidFill>
              </a:rPr>
              <a:t>Clinical supervision for staff </a:t>
            </a:r>
          </a:p>
        </p:txBody>
      </p:sp>
      <p:pic>
        <p:nvPicPr>
          <p:cNvPr id="5124" name="Picture 4" descr="🎓 Opening up: How to encourage your child to confide in you: The Expert  Parent&amp;#39;s Guide to Childhood Anxiety">
            <a:extLst>
              <a:ext uri="{FF2B5EF4-FFF2-40B4-BE49-F238E27FC236}">
                <a16:creationId xmlns:a16="http://schemas.microsoft.com/office/drawing/2014/main" id="{64626A3E-E3B1-45FF-9DF2-501FDD88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825625"/>
            <a:ext cx="56895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78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3385-A5F4-4D05-A4E6-446A3A45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Time to Think about our </a:t>
            </a:r>
            <a:r>
              <a:rPr lang="en-GB" b="1" u="sng" dirty="0">
                <a:solidFill>
                  <a:srgbClr val="002060"/>
                </a:solidFill>
              </a:rPr>
              <a:t>Girls…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2193F-7BDD-43B3-B530-A70BC550E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5200"/>
            <a:ext cx="10515600" cy="635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What are their behaviours really communicating?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How are we supporting their mental health?</a:t>
            </a:r>
          </a:p>
        </p:txBody>
      </p:sp>
      <p:pic>
        <p:nvPicPr>
          <p:cNvPr id="1028" name="Picture 4" descr="Young girl looking sad — depressed, mood - Stock Photo | #8154532">
            <a:extLst>
              <a:ext uri="{FF2B5EF4-FFF2-40B4-BE49-F238E27FC236}">
                <a16:creationId xmlns:a16="http://schemas.microsoft.com/office/drawing/2014/main" id="{0A1A5D59-7EF1-4AF7-94C8-0687DEEB4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498599"/>
            <a:ext cx="6578600" cy="438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927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92AA-C676-481A-A56F-C8965064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signs of poor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C7C77-F27C-43D9-9070-EF0A3D61B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80175" cy="435133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dirty="0"/>
              <a:t>Some early signs of poor mental health might be:</a:t>
            </a:r>
          </a:p>
          <a:p>
            <a:pPr fontAlgn="base"/>
            <a:r>
              <a:rPr lang="en-GB" dirty="0"/>
              <a:t>poor concentration</a:t>
            </a:r>
          </a:p>
          <a:p>
            <a:pPr fontAlgn="base"/>
            <a:r>
              <a:rPr lang="en-GB" dirty="0"/>
              <a:t>being easily distracted</a:t>
            </a:r>
          </a:p>
          <a:p>
            <a:pPr fontAlgn="base"/>
            <a:r>
              <a:rPr lang="en-GB" dirty="0"/>
              <a:t>worrying more</a:t>
            </a:r>
          </a:p>
          <a:p>
            <a:pPr fontAlgn="base"/>
            <a:r>
              <a:rPr lang="en-GB" dirty="0"/>
              <a:t>finding it hard to make decisions</a:t>
            </a:r>
          </a:p>
          <a:p>
            <a:pPr fontAlgn="base"/>
            <a:r>
              <a:rPr lang="en-GB" dirty="0"/>
              <a:t>feeling less interested in day-to-day activities</a:t>
            </a:r>
          </a:p>
          <a:p>
            <a:pPr fontAlgn="base"/>
            <a:r>
              <a:rPr lang="en-GB" dirty="0"/>
              <a:t>low mood</a:t>
            </a:r>
          </a:p>
          <a:p>
            <a:pPr fontAlgn="base"/>
            <a:r>
              <a:rPr lang="en-GB" dirty="0"/>
              <a:t>feeling overwhelmed by things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582CAD-F2E6-4BB3-A15D-ACA889BF32BA}"/>
              </a:ext>
            </a:extLst>
          </p:cNvPr>
          <p:cNvSpPr/>
          <p:nvPr/>
        </p:nvSpPr>
        <p:spPr>
          <a:xfrm>
            <a:off x="6312816" y="1354415"/>
            <a:ext cx="478017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600" dirty="0"/>
              <a:t>tearfulness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600" dirty="0"/>
              <a:t>tiredness and lack of energy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600" dirty="0"/>
              <a:t>sleeping more or less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600" dirty="0"/>
              <a:t>talking less and avoiding social activities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600" dirty="0"/>
              <a:t>talking more or talking very fast, jumping between topics and ideas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600" dirty="0"/>
              <a:t>finding it difficult to control your emotions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600" dirty="0"/>
              <a:t>drinking more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600" dirty="0"/>
              <a:t>irritability and short temper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600" dirty="0"/>
              <a:t>aggression</a:t>
            </a:r>
          </a:p>
        </p:txBody>
      </p:sp>
    </p:spTree>
    <p:extLst>
      <p:ext uri="{BB962C8B-B14F-4D97-AF65-F5344CB8AC3E}">
        <p14:creationId xmlns:p14="http://schemas.microsoft.com/office/powerpoint/2010/main" val="1520522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9E19-6265-4F38-8C33-0B5E71CA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Sampson (Not real name).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4C8F-9AC0-4335-BE8B-9BB7A1BE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Calm, pleasant, confident</a:t>
            </a:r>
          </a:p>
          <a:p>
            <a:pPr lvl="0"/>
            <a:r>
              <a:rPr lang="en-GB" dirty="0"/>
              <a:t>No identified SEND</a:t>
            </a:r>
          </a:p>
          <a:p>
            <a:pPr lvl="0"/>
            <a:r>
              <a:rPr lang="en-GB" dirty="0"/>
              <a:t>GDS reading, writing and maths, loved mathematical problem solving.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Years 5&amp;6</a:t>
            </a:r>
          </a:p>
          <a:p>
            <a:pPr lvl="0"/>
            <a:r>
              <a:rPr lang="en-GB" dirty="0"/>
              <a:t>Angered easily.</a:t>
            </a:r>
          </a:p>
          <a:p>
            <a:pPr lvl="0"/>
            <a:r>
              <a:rPr lang="en-GB" dirty="0"/>
              <a:t>Outspoken - loud outbursts.</a:t>
            </a:r>
          </a:p>
          <a:p>
            <a:pPr lvl="0"/>
            <a:r>
              <a:rPr lang="en-GB" dirty="0"/>
              <a:t>Found problem solving increasingly difficult, did not want to reason. Wanted right/wrong.</a:t>
            </a:r>
          </a:p>
          <a:p>
            <a:pPr lvl="0"/>
            <a:r>
              <a:rPr lang="en-GB" dirty="0"/>
              <a:t>Refused to write. Would type.</a:t>
            </a:r>
          </a:p>
          <a:p>
            <a:pPr lvl="0"/>
            <a:r>
              <a:rPr lang="en-GB" dirty="0"/>
              <a:t>Behaviour incidents.</a:t>
            </a:r>
          </a:p>
          <a:p>
            <a:pPr lvl="0"/>
            <a:r>
              <a:rPr lang="en-GB" dirty="0"/>
              <a:t>Family where males did not talk about feelings.</a:t>
            </a:r>
          </a:p>
          <a:p>
            <a:pPr lvl="0"/>
            <a:r>
              <a:rPr lang="en-GB" dirty="0"/>
              <a:t>Withdrawn, head down, hoody up.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483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2116-1A62-4652-AEA7-323042D0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4573C-0EB1-420B-BAAD-B893084D6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9758A-0566-4579-99A6-C391468AF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65" y="365125"/>
            <a:ext cx="11579061" cy="63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7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CE39DF-AC41-41CC-A5FC-E01556D8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5" y="649287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number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CC025-491A-46A6-803B-2701BF47A976}"/>
              </a:ext>
            </a:extLst>
          </p:cNvPr>
          <p:cNvCxnSpPr/>
          <p:nvPr/>
        </p:nvCxnSpPr>
        <p:spPr>
          <a:xfrm>
            <a:off x="209550" y="1133475"/>
            <a:ext cx="117729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65E565-788D-4F20-B07F-789170A5A9C1}"/>
              </a:ext>
            </a:extLst>
          </p:cNvPr>
          <p:cNvSpPr txBox="1"/>
          <p:nvPr/>
        </p:nvSpPr>
        <p:spPr>
          <a:xfrm>
            <a:off x="423862" y="364034"/>
            <a:ext cx="11344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7030A0"/>
                </a:solidFill>
                <a:latin typeface="Calibri" panose="020F0502020204030204"/>
              </a:rPr>
              <a:t>Models for Great Teaching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 </a:t>
            </a:r>
            <a:r>
              <a:rPr lang="en-GB" sz="2800" dirty="0">
                <a:solidFill>
                  <a:srgbClr val="7030A0"/>
                </a:solidFill>
                <a:latin typeface="Calibri" panose="020F0502020204030204"/>
              </a:rPr>
              <a:t>Research for PD planning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5A2E703-C0BC-480E-9891-9685AFEB1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5934" y="1573089"/>
            <a:ext cx="4157131" cy="4768444"/>
          </a:xfrm>
          <a:ln>
            <a:solidFill>
              <a:schemeClr val="tx2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5503CE-4EE8-4B1F-B777-3F62A2858C3D}"/>
              </a:ext>
            </a:extLst>
          </p:cNvPr>
          <p:cNvSpPr/>
          <p:nvPr/>
        </p:nvSpPr>
        <p:spPr>
          <a:xfrm>
            <a:off x="423861" y="3095701"/>
            <a:ext cx="5240338" cy="562708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Modelling discussion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95B73C-3AB2-4988-84DD-E04D53F73824}"/>
              </a:ext>
            </a:extLst>
          </p:cNvPr>
          <p:cNvSpPr/>
          <p:nvPr/>
        </p:nvSpPr>
        <p:spPr>
          <a:xfrm>
            <a:off x="423862" y="1799497"/>
            <a:ext cx="5240337" cy="1047701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Presenting information from a credible source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EC9D64-6CDB-4C4E-AC1A-549A1ECF29E7}"/>
              </a:ext>
            </a:extLst>
          </p:cNvPr>
          <p:cNvSpPr/>
          <p:nvPr/>
        </p:nvSpPr>
        <p:spPr>
          <a:xfrm>
            <a:off x="423861" y="4809423"/>
            <a:ext cx="5240338" cy="1047701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Wrapping up: compelling action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961CC9-E5EF-4957-AE3C-0D9A44EF7291}"/>
              </a:ext>
            </a:extLst>
          </p:cNvPr>
          <p:cNvSpPr/>
          <p:nvPr/>
        </p:nvSpPr>
        <p:spPr>
          <a:xfrm>
            <a:off x="423861" y="3906912"/>
            <a:ext cx="5240338" cy="562708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Modelling rehearsal </a:t>
            </a:r>
          </a:p>
        </p:txBody>
      </p:sp>
    </p:spTree>
    <p:extLst>
      <p:ext uri="{BB962C8B-B14F-4D97-AF65-F5344CB8AC3E}">
        <p14:creationId xmlns:p14="http://schemas.microsoft.com/office/powerpoint/2010/main" val="414710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85FD-09C4-4320-B050-F1C7C229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4. </a:t>
            </a:r>
            <a:r>
              <a:rPr lang="en-GB" b="1" dirty="0"/>
              <a:t>Reading /Lone Journal reflection task (5 minutes)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7BA64-42F7-4688-AA6E-EE6C24E0E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Reflect on what you have heard.</a:t>
            </a:r>
            <a:endParaRPr lang="en-GB" dirty="0"/>
          </a:p>
          <a:p>
            <a:r>
              <a:rPr lang="en-GB" b="1" dirty="0"/>
              <a:t>What are their barriers to good mental health?</a:t>
            </a:r>
            <a:endParaRPr lang="en-GB" dirty="0"/>
          </a:p>
          <a:p>
            <a:r>
              <a:rPr lang="en-GB" b="1" dirty="0"/>
              <a:t>What could be done to support them?</a:t>
            </a:r>
          </a:p>
          <a:p>
            <a:r>
              <a:rPr lang="en-GB" b="1" dirty="0">
                <a:solidFill>
                  <a:srgbClr val="FF0000"/>
                </a:solidFill>
              </a:rPr>
              <a:t>Remember this  if you aren’t a trained counsellor, what can you be doing?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BF440-5569-433B-A1E8-3E539334837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3704" r="9762"/>
          <a:stretch/>
        </p:blipFill>
        <p:spPr bwMode="auto">
          <a:xfrm>
            <a:off x="9835381" y="5168081"/>
            <a:ext cx="2119254" cy="1539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FA71B-7313-4A13-9118-FE634C473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315" y="4194927"/>
            <a:ext cx="4353170" cy="251224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823988-6358-4195-B36E-C2346B76CE19}"/>
              </a:ext>
            </a:extLst>
          </p:cNvPr>
          <p:cNvCxnSpPr>
            <a:cxnSpLocks/>
          </p:cNvCxnSpPr>
          <p:nvPr/>
        </p:nvCxnSpPr>
        <p:spPr>
          <a:xfrm>
            <a:off x="3478490" y="3749732"/>
            <a:ext cx="1385421" cy="49529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9B9163F-78E1-4495-8060-8C76D8F8E302}"/>
              </a:ext>
            </a:extLst>
          </p:cNvPr>
          <p:cNvSpPr/>
          <p:nvPr/>
        </p:nvSpPr>
        <p:spPr>
          <a:xfrm>
            <a:off x="5073315" y="4194927"/>
            <a:ext cx="2430886" cy="57503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675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85F9-BD93-46A5-8149-DC42D263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4" y="2068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5.    Breakout rooms – sharing barriers/solutions    (8 minutes) What barriers and solutions have you discussed?</a:t>
            </a:r>
            <a:br>
              <a:rPr lang="en-GB" dirty="0"/>
            </a:br>
            <a:r>
              <a:rPr lang="en-GB" i="1" dirty="0"/>
              <a:t>Add to your list and notes above considering the views of others.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EEE34-FED2-413F-91F5-ADD537C5B33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3704" r="9762"/>
          <a:stretch/>
        </p:blipFill>
        <p:spPr bwMode="auto">
          <a:xfrm>
            <a:off x="8476474" y="3890749"/>
            <a:ext cx="2119254" cy="1539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BE320C-95A0-4677-A571-D60359D866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46" y="4660293"/>
            <a:ext cx="1326515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563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99AB-8E37-4ADF-840D-38752EFC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94" y="5786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6. Coming back together for feedback/next questions (5 minutes)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7403CA-94D2-42CD-99C0-82F16527C80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3704" r="9762"/>
          <a:stretch/>
        </p:blipFill>
        <p:spPr bwMode="auto">
          <a:xfrm>
            <a:off x="9334313" y="365124"/>
            <a:ext cx="2119254" cy="1539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A355E7-C648-4686-8868-AD0CF9B9D3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96" y="2117739"/>
            <a:ext cx="1892151" cy="20705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77490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0EBCA-138A-44AB-B73E-0FD90082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88" y="703928"/>
            <a:ext cx="10322384" cy="49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6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2C9D-5BAD-4066-B3F1-22836489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7200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/>
              <a:t>Chat feedback and next steps together ‘compelling action’ (2 mins).</a:t>
            </a:r>
            <a:br>
              <a:rPr lang="en-GB" dirty="0"/>
            </a:br>
            <a:r>
              <a:rPr lang="en-GB" i="1" dirty="0"/>
              <a:t>Add to your list and notes above considering the views of others. </a:t>
            </a:r>
            <a:r>
              <a:rPr lang="en-GB" i="1" u="sng" dirty="0"/>
              <a:t>List below what you will now do </a:t>
            </a:r>
            <a:r>
              <a:rPr lang="en-GB" i="1" dirty="0"/>
              <a:t>as a result of this discussion: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58447-3018-4BCE-97E4-44702F2DC28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3704" r="9762"/>
          <a:stretch/>
        </p:blipFill>
        <p:spPr bwMode="auto">
          <a:xfrm>
            <a:off x="990071" y="4651076"/>
            <a:ext cx="2119254" cy="1539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A355E7-C648-4686-8868-AD0CF9B9D3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82" y="4359360"/>
            <a:ext cx="1514637" cy="183080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A8F2D0-5B81-4586-87A5-52F3D06250F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06" y="4719585"/>
            <a:ext cx="2424423" cy="14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11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CE39DF-AC41-41CC-A5FC-E01556D8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5" y="649287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number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CC025-491A-46A6-803B-2701BF47A976}"/>
              </a:ext>
            </a:extLst>
          </p:cNvPr>
          <p:cNvCxnSpPr/>
          <p:nvPr/>
        </p:nvCxnSpPr>
        <p:spPr>
          <a:xfrm>
            <a:off x="209550" y="1133475"/>
            <a:ext cx="117729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65E565-788D-4F20-B07F-789170A5A9C1}"/>
              </a:ext>
            </a:extLst>
          </p:cNvPr>
          <p:cNvSpPr txBox="1"/>
          <p:nvPr/>
        </p:nvSpPr>
        <p:spPr>
          <a:xfrm>
            <a:off x="423862" y="364034"/>
            <a:ext cx="11344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7030A0"/>
                </a:solidFill>
                <a:latin typeface="Calibri" panose="020F0502020204030204"/>
              </a:rPr>
              <a:t>Reflection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impact of this PD | From knowing to doing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C3ED5D-5CB8-4BC4-A0C0-07C4B294CD76}"/>
              </a:ext>
            </a:extLst>
          </p:cNvPr>
          <p:cNvSpPr/>
          <p:nvPr/>
        </p:nvSpPr>
        <p:spPr>
          <a:xfrm>
            <a:off x="10080135" y="252141"/>
            <a:ext cx="757237" cy="68238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34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7E83C8-0E8C-496E-BEEB-BC2DF3DE39F8}"/>
              </a:ext>
            </a:extLst>
          </p:cNvPr>
          <p:cNvSpPr/>
          <p:nvPr/>
        </p:nvSpPr>
        <p:spPr>
          <a:xfrm>
            <a:off x="842682" y="2384612"/>
            <a:ext cx="3173506" cy="309245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impact will this have on your teaching?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281C10-414B-47ED-976F-70CA0E04CF21}"/>
              </a:ext>
            </a:extLst>
          </p:cNvPr>
          <p:cNvSpPr/>
          <p:nvPr/>
        </p:nvSpPr>
        <p:spPr>
          <a:xfrm>
            <a:off x="4389882" y="2384611"/>
            <a:ext cx="3173506" cy="309245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What impact will this have on your pupils?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FAAF10-7B7C-4F7D-B2C0-C8908CA8CFEE}"/>
              </a:ext>
            </a:extLst>
          </p:cNvPr>
          <p:cNvSpPr/>
          <p:nvPr/>
        </p:nvSpPr>
        <p:spPr>
          <a:xfrm>
            <a:off x="8175812" y="2384612"/>
            <a:ext cx="3173506" cy="309245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is your main takeaway from this session?</a:t>
            </a:r>
          </a:p>
        </p:txBody>
      </p:sp>
    </p:spTree>
    <p:extLst>
      <p:ext uri="{BB962C8B-B14F-4D97-AF65-F5344CB8AC3E}">
        <p14:creationId xmlns:p14="http://schemas.microsoft.com/office/powerpoint/2010/main" val="2882779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AE04-97C2-43D9-AEBA-1B00A68F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95" y="280444"/>
            <a:ext cx="10515600" cy="1325563"/>
          </a:xfrm>
        </p:spPr>
        <p:txBody>
          <a:bodyPr/>
          <a:lstStyle/>
          <a:p>
            <a:r>
              <a:rPr lang="en-GB" dirty="0"/>
              <a:t>Thank you for your contributions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F08872-4D22-4358-B6E2-A7F757D50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" t="26100" r="59502"/>
          <a:stretch/>
        </p:blipFill>
        <p:spPr>
          <a:xfrm>
            <a:off x="10297160" y="418941"/>
            <a:ext cx="1594671" cy="166755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32B037-2697-40C5-896A-8FF4881B2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88" y="1606007"/>
            <a:ext cx="2581245" cy="2903901"/>
          </a:xfrm>
          <a:prstGeom prst="rect">
            <a:avLst/>
          </a:prstGeom>
        </p:spPr>
      </p:pic>
      <p:pic>
        <p:nvPicPr>
          <p:cNvPr id="1026" name="Picture 2" descr="https://cdn11.bigcommerce.com/s-ntr5vps/images/stencil/1280x1280/products/13054/114488/T061__16855__91633__05229.1621521982.jpg?c=2">
            <a:extLst>
              <a:ext uri="{FF2B5EF4-FFF2-40B4-BE49-F238E27FC236}">
                <a16:creationId xmlns:a16="http://schemas.microsoft.com/office/drawing/2014/main" id="{B79A1E07-930A-41FD-99D5-149F8768D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18701"/>
          <a:stretch/>
        </p:blipFill>
        <p:spPr bwMode="auto">
          <a:xfrm>
            <a:off x="421601" y="1478964"/>
            <a:ext cx="5122863" cy="464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264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25F44-FC58-43DB-85B7-0CABE69E3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36" y="713261"/>
            <a:ext cx="11171549" cy="5065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000" dirty="0"/>
              <a:t>Wellbeing can be described as </a:t>
            </a:r>
            <a:r>
              <a:rPr lang="en-GB" sz="9000" b="1" dirty="0"/>
              <a:t>judging life positively and feeling good</a:t>
            </a:r>
            <a:r>
              <a:rPr lang="en-GB" sz="9000" dirty="0"/>
              <a:t>.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951AE5-CBB8-4124-9F12-753B4509418B}"/>
              </a:ext>
            </a:extLst>
          </p:cNvPr>
          <p:cNvSpPr/>
          <p:nvPr/>
        </p:nvSpPr>
        <p:spPr>
          <a:xfrm>
            <a:off x="6226010" y="6062948"/>
            <a:ext cx="4176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https://www.cdc.gov/hrqol/wellbeing.htm</a:t>
            </a:r>
          </a:p>
        </p:txBody>
      </p:sp>
    </p:spTree>
    <p:extLst>
      <p:ext uri="{BB962C8B-B14F-4D97-AF65-F5344CB8AC3E}">
        <p14:creationId xmlns:p14="http://schemas.microsoft.com/office/powerpoint/2010/main" val="1904134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2285BA1-5E86-4E3B-88E5-87AB5DF86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406217"/>
              </p:ext>
            </p:extLst>
          </p:nvPr>
        </p:nvGraphicFramePr>
        <p:xfrm>
          <a:off x="311346" y="640588"/>
          <a:ext cx="9332275" cy="597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04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CE39DF-AC41-41CC-A5FC-E01556D8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5" y="649287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number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CC025-491A-46A6-803B-2701BF47A976}"/>
              </a:ext>
            </a:extLst>
          </p:cNvPr>
          <p:cNvCxnSpPr/>
          <p:nvPr/>
        </p:nvCxnSpPr>
        <p:spPr>
          <a:xfrm>
            <a:off x="209550" y="1133475"/>
            <a:ext cx="117729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65E565-788D-4F20-B07F-789170A5A9C1}"/>
              </a:ext>
            </a:extLst>
          </p:cNvPr>
          <p:cNvSpPr txBox="1"/>
          <p:nvPr/>
        </p:nvSpPr>
        <p:spPr>
          <a:xfrm>
            <a:off x="423862" y="364034"/>
            <a:ext cx="11344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rgbClr val="7030A0"/>
                </a:solidFill>
                <a:latin typeface="Calibri" panose="020F0502020204030204"/>
              </a:rPr>
              <a:t>Discussion mode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Guidelines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336CCD-FE4D-454D-B6EE-3DBD1373A8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1655" y="1902916"/>
          <a:ext cx="11088687" cy="347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229">
                  <a:extLst>
                    <a:ext uri="{9D8B030D-6E8A-4147-A177-3AD203B41FA5}">
                      <a16:colId xmlns:a16="http://schemas.microsoft.com/office/drawing/2014/main" val="3134360142"/>
                    </a:ext>
                  </a:extLst>
                </a:gridCol>
                <a:gridCol w="3696229">
                  <a:extLst>
                    <a:ext uri="{9D8B030D-6E8A-4147-A177-3AD203B41FA5}">
                      <a16:colId xmlns:a16="http://schemas.microsoft.com/office/drawing/2014/main" val="869983574"/>
                    </a:ext>
                  </a:extLst>
                </a:gridCol>
                <a:gridCol w="3696229">
                  <a:extLst>
                    <a:ext uri="{9D8B030D-6E8A-4147-A177-3AD203B41FA5}">
                      <a16:colId xmlns:a16="http://schemas.microsoft.com/office/drawing/2014/main" val="2531971771"/>
                    </a:ext>
                  </a:extLst>
                </a:gridCol>
              </a:tblGrid>
              <a:tr h="1097910">
                <a:tc>
                  <a:txBody>
                    <a:bodyPr/>
                    <a:lstStyle/>
                    <a:p>
                      <a:r>
                        <a:rPr lang="en-GB" sz="3200" dirty="0"/>
                        <a:t>Mode and 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Method | How to use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How not to use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1854"/>
                  </a:ext>
                </a:extLst>
              </a:tr>
              <a:tr h="1097910">
                <a:tc>
                  <a:txBody>
                    <a:bodyPr/>
                    <a:lstStyle/>
                    <a:p>
                      <a:r>
                        <a:rPr lang="en-GB" sz="2400" b="1" dirty="0"/>
                        <a:t>Cold calling </a:t>
                      </a:r>
                    </a:p>
                    <a:p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b="1" dirty="0"/>
                        <a:t>It is used to…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/>
                        <a:t>Check understanding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/>
                        <a:t>Help you clarify your own understanding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/>
                        <a:t>Hear a wide range of views</a:t>
                      </a:r>
                    </a:p>
                    <a:p>
                      <a:pPr marL="0" lvl="0" indent="0">
                        <a:buNone/>
                      </a:pP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Ask a question</a:t>
                      </a:r>
                    </a:p>
                    <a:p>
                      <a:r>
                        <a:rPr lang="en-GB" dirty="0"/>
                        <a:t>Give thinking time</a:t>
                      </a:r>
                    </a:p>
                    <a:p>
                      <a:r>
                        <a:rPr lang="en-GB" dirty="0"/>
                        <a:t>Name the person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Don’t put people on the spot</a:t>
                      </a:r>
                    </a:p>
                    <a:p>
                      <a:r>
                        <a:rPr lang="en-GB" dirty="0"/>
                        <a:t>It's not to catch people out</a:t>
                      </a:r>
                    </a:p>
                    <a:p>
                      <a:r>
                        <a:rPr lang="en-GB" dirty="0"/>
                        <a:t>Not to make people feel awkward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34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80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E9DE5A7-D14D-4924-B9C9-DC5FD80DC3CB}"/>
              </a:ext>
            </a:extLst>
          </p:cNvPr>
          <p:cNvSpPr/>
          <p:nvPr/>
        </p:nvSpPr>
        <p:spPr>
          <a:xfrm>
            <a:off x="1571625" y="2524125"/>
            <a:ext cx="2133600" cy="2162175"/>
          </a:xfrm>
          <a:prstGeom prst="ellipse">
            <a:avLst/>
          </a:prstGeom>
          <a:solidFill>
            <a:srgbClr val="EE42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Be </a:t>
            </a:r>
          </a:p>
          <a:p>
            <a:pPr algn="ctr"/>
            <a:r>
              <a:rPr lang="en-GB" sz="2200" b="1" dirty="0">
                <a:solidFill>
                  <a:schemeClr val="tx2"/>
                </a:solidFill>
              </a:rPr>
              <a:t>curious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F90C49-380A-4C78-9A60-2332AA889140}"/>
              </a:ext>
            </a:extLst>
          </p:cNvPr>
          <p:cNvSpPr/>
          <p:nvPr/>
        </p:nvSpPr>
        <p:spPr>
          <a:xfrm>
            <a:off x="5107781" y="2524125"/>
            <a:ext cx="2133600" cy="21621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2"/>
                </a:solidFill>
              </a:rPr>
              <a:t>Be considerate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63E04E-0083-438D-8F73-FFACDC227B0E}"/>
              </a:ext>
            </a:extLst>
          </p:cNvPr>
          <p:cNvSpPr/>
          <p:nvPr/>
        </p:nvSpPr>
        <p:spPr>
          <a:xfrm>
            <a:off x="8486775" y="2524124"/>
            <a:ext cx="2133600" cy="21621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Be connected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CE39DF-AC41-41CC-A5FC-E01556D8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5" y="6492875"/>
            <a:ext cx="2743200" cy="365125"/>
          </a:xfrm>
        </p:spPr>
        <p:txBody>
          <a:bodyPr/>
          <a:lstStyle/>
          <a:p>
            <a:pPr algn="l"/>
            <a:r>
              <a:rPr lang="en-GB" sz="1600" b="1" dirty="0">
                <a:solidFill>
                  <a:schemeClr val="tx1"/>
                </a:solidFill>
              </a:rPr>
              <a:t>Slide number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CC025-491A-46A6-803B-2701BF47A976}"/>
              </a:ext>
            </a:extLst>
          </p:cNvPr>
          <p:cNvCxnSpPr/>
          <p:nvPr/>
        </p:nvCxnSpPr>
        <p:spPr>
          <a:xfrm>
            <a:off x="209550" y="1133475"/>
            <a:ext cx="117729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65E565-788D-4F20-B07F-789170A5A9C1}"/>
              </a:ext>
            </a:extLst>
          </p:cNvPr>
          <p:cNvSpPr txBox="1"/>
          <p:nvPr/>
        </p:nvSpPr>
        <p:spPr>
          <a:xfrm>
            <a:off x="438150" y="364034"/>
            <a:ext cx="11344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</a:rPr>
              <a:t>We are all learners | </a:t>
            </a:r>
            <a:r>
              <a:rPr lang="en-GB" sz="2800" dirty="0">
                <a:solidFill>
                  <a:srgbClr val="7030A0"/>
                </a:solidFill>
              </a:rPr>
              <a:t>Invest in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60849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CE39DF-AC41-41CC-A5FC-E01556D8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5" y="6492875"/>
            <a:ext cx="2743200" cy="365125"/>
          </a:xfrm>
        </p:spPr>
        <p:txBody>
          <a:bodyPr/>
          <a:lstStyle/>
          <a:p>
            <a:pPr algn="l"/>
            <a:r>
              <a:rPr lang="en-GB" sz="1600" b="1" dirty="0">
                <a:solidFill>
                  <a:schemeClr val="tx1"/>
                </a:solidFill>
              </a:rPr>
              <a:t>Slide number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CC025-491A-46A6-803B-2701BF47A976}"/>
              </a:ext>
            </a:extLst>
          </p:cNvPr>
          <p:cNvCxnSpPr/>
          <p:nvPr/>
        </p:nvCxnSpPr>
        <p:spPr>
          <a:xfrm>
            <a:off x="209550" y="1133475"/>
            <a:ext cx="117729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65E565-788D-4F20-B07F-789170A5A9C1}"/>
              </a:ext>
            </a:extLst>
          </p:cNvPr>
          <p:cNvSpPr txBox="1"/>
          <p:nvPr/>
        </p:nvSpPr>
        <p:spPr>
          <a:xfrm>
            <a:off x="438150" y="364034"/>
            <a:ext cx="11344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</a:rPr>
              <a:t>We are all learners | </a:t>
            </a:r>
            <a:r>
              <a:rPr lang="en-GB" sz="2800" dirty="0">
                <a:solidFill>
                  <a:srgbClr val="7030A0"/>
                </a:solidFill>
              </a:rPr>
              <a:t>Invest in Professional Development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CAD85C-9E22-4788-821D-764BD256F216}"/>
              </a:ext>
            </a:extLst>
          </p:cNvPr>
          <p:cNvSpPr/>
          <p:nvPr/>
        </p:nvSpPr>
        <p:spPr>
          <a:xfrm>
            <a:off x="1571625" y="2524125"/>
            <a:ext cx="2133600" cy="2162175"/>
          </a:xfrm>
          <a:prstGeom prst="ellipse">
            <a:avLst/>
          </a:prstGeom>
          <a:solidFill>
            <a:srgbClr val="EE42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Be </a:t>
            </a:r>
          </a:p>
          <a:p>
            <a:pPr algn="ctr"/>
            <a:r>
              <a:rPr lang="en-GB" sz="2200" b="1" dirty="0">
                <a:solidFill>
                  <a:schemeClr val="tx2"/>
                </a:solidFill>
              </a:rPr>
              <a:t>curious</a:t>
            </a:r>
          </a:p>
          <a:p>
            <a:pPr algn="ctr"/>
            <a:r>
              <a:rPr lang="en-GB" i="1" dirty="0">
                <a:solidFill>
                  <a:schemeClr val="tx2"/>
                </a:solidFill>
              </a:rPr>
              <a:t>Be a learner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FB0E5A-B530-4B13-B033-AF2C8811EB6B}"/>
              </a:ext>
            </a:extLst>
          </p:cNvPr>
          <p:cNvSpPr/>
          <p:nvPr/>
        </p:nvSpPr>
        <p:spPr>
          <a:xfrm>
            <a:off x="5107781" y="2524125"/>
            <a:ext cx="2133600" cy="21621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2"/>
                </a:solidFill>
              </a:rPr>
              <a:t>Be considerate</a:t>
            </a:r>
          </a:p>
          <a:p>
            <a:pPr algn="ctr"/>
            <a:r>
              <a:rPr lang="en-GB" sz="1600" i="1" dirty="0">
                <a:solidFill>
                  <a:schemeClr val="tx2"/>
                </a:solidFill>
              </a:rPr>
              <a:t>Be professional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0880DE-FE9F-40A8-807D-8C2E26AAAA79}"/>
              </a:ext>
            </a:extLst>
          </p:cNvPr>
          <p:cNvSpPr/>
          <p:nvPr/>
        </p:nvSpPr>
        <p:spPr>
          <a:xfrm>
            <a:off x="8486775" y="2524125"/>
            <a:ext cx="2133600" cy="21621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Be connected</a:t>
            </a:r>
          </a:p>
          <a:p>
            <a:pPr algn="ctr"/>
            <a:r>
              <a:rPr lang="en-GB" i="1" dirty="0">
                <a:solidFill>
                  <a:schemeClr val="tx2"/>
                </a:solidFill>
              </a:rPr>
              <a:t>Be together</a:t>
            </a:r>
          </a:p>
        </p:txBody>
      </p:sp>
    </p:spTree>
    <p:extLst>
      <p:ext uri="{BB962C8B-B14F-4D97-AF65-F5344CB8AC3E}">
        <p14:creationId xmlns:p14="http://schemas.microsoft.com/office/powerpoint/2010/main" val="250958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CE39DF-AC41-41CC-A5FC-E01556D8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5" y="649287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number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CC025-491A-46A6-803B-2701BF47A976}"/>
              </a:ext>
            </a:extLst>
          </p:cNvPr>
          <p:cNvCxnSpPr/>
          <p:nvPr/>
        </p:nvCxnSpPr>
        <p:spPr>
          <a:xfrm>
            <a:off x="209549" y="1356575"/>
            <a:ext cx="117729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65E565-788D-4F20-B07F-789170A5A9C1}"/>
              </a:ext>
            </a:extLst>
          </p:cNvPr>
          <p:cNvSpPr txBox="1"/>
          <p:nvPr/>
        </p:nvSpPr>
        <p:spPr>
          <a:xfrm>
            <a:off x="423862" y="364034"/>
            <a:ext cx="11344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Progression through the </a:t>
            </a:r>
            <a:r>
              <a:rPr lang="en-GB" sz="4400" dirty="0">
                <a:solidFill>
                  <a:srgbClr val="7030A0"/>
                </a:solidFill>
                <a:latin typeface="Calibri" panose="020F0502020204030204"/>
              </a:rPr>
              <a:t>PD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 </a:t>
            </a:r>
            <a:r>
              <a:rPr lang="en-GB" sz="2800" dirty="0">
                <a:solidFill>
                  <a:srgbClr val="7030A0"/>
                </a:solidFill>
                <a:latin typeface="Calibri" panose="020F0502020204030204"/>
              </a:rPr>
              <a:t>Stepping through the sessions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94633D-78E5-4C17-ADF5-2DD75A45003A}"/>
              </a:ext>
            </a:extLst>
          </p:cNvPr>
          <p:cNvSpPr/>
          <p:nvPr/>
        </p:nvSpPr>
        <p:spPr>
          <a:xfrm>
            <a:off x="423862" y="1520087"/>
            <a:ext cx="11415712" cy="380981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Introduction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85EC30-7C60-4589-B2FA-D06AC608CDF9}"/>
              </a:ext>
            </a:extLst>
          </p:cNvPr>
          <p:cNvSpPr/>
          <p:nvPr/>
        </p:nvSpPr>
        <p:spPr>
          <a:xfrm>
            <a:off x="423862" y="2064579"/>
            <a:ext cx="11415712" cy="380981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Case Studies (Julie and Alex)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C6DF41-6726-496D-A8D8-C114982650D1}"/>
              </a:ext>
            </a:extLst>
          </p:cNvPr>
          <p:cNvSpPr/>
          <p:nvPr/>
        </p:nvSpPr>
        <p:spPr>
          <a:xfrm>
            <a:off x="423862" y="2681155"/>
            <a:ext cx="11415712" cy="380981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Reflection: alone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E0066B-930B-4E68-9D23-88E63B298BEE}"/>
              </a:ext>
            </a:extLst>
          </p:cNvPr>
          <p:cNvSpPr/>
          <p:nvPr/>
        </p:nvSpPr>
        <p:spPr>
          <a:xfrm>
            <a:off x="423862" y="3233409"/>
            <a:ext cx="11415712" cy="380981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Breakout groups: case studies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5E6A70-C7D8-467B-9DC0-B18CB4A5DF03}"/>
              </a:ext>
            </a:extLst>
          </p:cNvPr>
          <p:cNvSpPr/>
          <p:nvPr/>
        </p:nvSpPr>
        <p:spPr>
          <a:xfrm>
            <a:off x="423862" y="3802251"/>
            <a:ext cx="11415712" cy="380981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Feedback – cold calling.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7FE848-1AB4-44FF-98A0-EFF3FF424B94}"/>
              </a:ext>
            </a:extLst>
          </p:cNvPr>
          <p:cNvSpPr/>
          <p:nvPr/>
        </p:nvSpPr>
        <p:spPr>
          <a:xfrm>
            <a:off x="423862" y="4346743"/>
            <a:ext cx="11415712" cy="380981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Breakout groups: changing behaviours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CD2C20-96EB-4D5A-8152-7BDFE7866C15}"/>
              </a:ext>
            </a:extLst>
          </p:cNvPr>
          <p:cNvSpPr/>
          <p:nvPr/>
        </p:nvSpPr>
        <p:spPr>
          <a:xfrm>
            <a:off x="423862" y="4963319"/>
            <a:ext cx="11415712" cy="380981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Wrapping up: compelling action </a:t>
            </a:r>
          </a:p>
        </p:txBody>
      </p:sp>
    </p:spTree>
    <p:extLst>
      <p:ext uri="{BB962C8B-B14F-4D97-AF65-F5344CB8AC3E}">
        <p14:creationId xmlns:p14="http://schemas.microsoft.com/office/powerpoint/2010/main" val="167571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CE39DF-AC41-41CC-A5FC-E01556D8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5" y="649287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number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CC025-491A-46A6-803B-2701BF47A976}"/>
              </a:ext>
            </a:extLst>
          </p:cNvPr>
          <p:cNvCxnSpPr/>
          <p:nvPr/>
        </p:nvCxnSpPr>
        <p:spPr>
          <a:xfrm>
            <a:off x="209550" y="1133475"/>
            <a:ext cx="117729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65E565-788D-4F20-B07F-789170A5A9C1}"/>
              </a:ext>
            </a:extLst>
          </p:cNvPr>
          <p:cNvSpPr txBox="1"/>
          <p:nvPr/>
        </p:nvSpPr>
        <p:spPr>
          <a:xfrm>
            <a:off x="438150" y="364034"/>
            <a:ext cx="11344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shared values | </a:t>
            </a:r>
            <a:r>
              <a:rPr lang="en-GB" sz="2800" dirty="0">
                <a:solidFill>
                  <a:srgbClr val="7030A0"/>
                </a:solidFill>
                <a:latin typeface="Calibri" panose="020F0502020204030204"/>
              </a:rPr>
              <a:t>CLF Heart Values that underpin our work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A4EA6B-2FEA-40F7-B94F-223E221D2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9" t="11811" r="5821" b="9711"/>
          <a:stretch/>
        </p:blipFill>
        <p:spPr>
          <a:xfrm>
            <a:off x="209550" y="1543605"/>
            <a:ext cx="10248900" cy="40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5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CE39DF-AC41-41CC-A5FC-E01556D8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5" y="6492875"/>
            <a:ext cx="2743200" cy="365125"/>
          </a:xfrm>
        </p:spPr>
        <p:txBody>
          <a:bodyPr/>
          <a:lstStyle/>
          <a:p>
            <a:pPr algn="l"/>
            <a:r>
              <a:rPr lang="en-GB" sz="1600" b="1" dirty="0">
                <a:solidFill>
                  <a:schemeClr val="tx1"/>
                </a:solidFill>
              </a:rPr>
              <a:t>Slide number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CC025-491A-46A6-803B-2701BF47A976}"/>
              </a:ext>
            </a:extLst>
          </p:cNvPr>
          <p:cNvCxnSpPr/>
          <p:nvPr/>
        </p:nvCxnSpPr>
        <p:spPr>
          <a:xfrm>
            <a:off x="209550" y="1133475"/>
            <a:ext cx="117729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65E565-788D-4F20-B07F-789170A5A9C1}"/>
              </a:ext>
            </a:extLst>
          </p:cNvPr>
          <p:cNvSpPr txBox="1"/>
          <p:nvPr/>
        </p:nvSpPr>
        <p:spPr>
          <a:xfrm>
            <a:off x="438150" y="364034"/>
            <a:ext cx="11344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</a:rPr>
              <a:t>Why do we exist? |</a:t>
            </a:r>
            <a:r>
              <a:rPr lang="en-GB" sz="2800" dirty="0">
                <a:solidFill>
                  <a:srgbClr val="7030A0"/>
                </a:solidFill>
              </a:rPr>
              <a:t> Our Core Purpose across our trust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50E71C-78C7-4AAA-A3C5-9214391F5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662962"/>
            <a:ext cx="4219575" cy="394335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5A2887A-861C-4AEF-9E1C-BC9381CE70E3}"/>
              </a:ext>
            </a:extLst>
          </p:cNvPr>
          <p:cNvSpPr/>
          <p:nvPr/>
        </p:nvSpPr>
        <p:spPr>
          <a:xfrm>
            <a:off x="3738613" y="1798517"/>
            <a:ext cx="842463" cy="89705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500E7D-72BF-4A63-9116-32F8FFCDE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109" y="1581998"/>
            <a:ext cx="5214316" cy="29423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B2DF23-67A2-407D-9BB8-30DF67FE6706}"/>
              </a:ext>
            </a:extLst>
          </p:cNvPr>
          <p:cNvSpPr txBox="1"/>
          <p:nvPr/>
        </p:nvSpPr>
        <p:spPr>
          <a:xfrm>
            <a:off x="4945712" y="4717181"/>
            <a:ext cx="521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collective endeavour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shared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93607454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65702522C8D44BDE2C21D44CA0F1F" ma:contentTypeVersion="13" ma:contentTypeDescription="Create a new document." ma:contentTypeScope="" ma:versionID="21a106aca45a687b6f0dc3db90817ac0">
  <xsd:schema xmlns:xsd="http://www.w3.org/2001/XMLSchema" xmlns:xs="http://www.w3.org/2001/XMLSchema" xmlns:p="http://schemas.microsoft.com/office/2006/metadata/properties" xmlns:ns3="a2936036-163e-4a69-9610-9ed73176392e" xmlns:ns4="3d321436-8b5d-411a-af8a-77674f69cde2" targetNamespace="http://schemas.microsoft.com/office/2006/metadata/properties" ma:root="true" ma:fieldsID="057d3229d32a3013692327b0c4d8c9ab" ns3:_="" ns4:_="">
    <xsd:import namespace="a2936036-163e-4a69-9610-9ed73176392e"/>
    <xsd:import namespace="3d321436-8b5d-411a-af8a-77674f69cd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36036-163e-4a69-9610-9ed731763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21436-8b5d-411a-af8a-77674f69cd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253828-ABDD-4837-8376-DCF614141B6B}">
  <ds:schemaRefs>
    <ds:schemaRef ds:uri="http://purl.org/dc/elements/1.1/"/>
    <ds:schemaRef ds:uri="http://schemas.microsoft.com/office/2006/metadata/properties"/>
    <ds:schemaRef ds:uri="a2936036-163e-4a69-9610-9ed73176392e"/>
    <ds:schemaRef ds:uri="3d321436-8b5d-411a-af8a-77674f69cde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4E5DD7-0217-4994-9AEC-0D5E173509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98B0A-3B18-4806-A7A0-93FBA38CD9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936036-163e-4a69-9610-9ed73176392e"/>
    <ds:schemaRef ds:uri="3d321436-8b5d-411a-af8a-77674f69cd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21191</TotalTime>
  <Words>1287</Words>
  <Application>Microsoft Office PowerPoint</Application>
  <PresentationFormat>Widescreen</PresentationFormat>
  <Paragraphs>193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lift things up?</vt:lpstr>
      <vt:lpstr>PowerPoint Presentation</vt:lpstr>
      <vt:lpstr>The stats</vt:lpstr>
      <vt:lpstr>Mental Health</vt:lpstr>
      <vt:lpstr>WHY? The Big Ask</vt:lpstr>
      <vt:lpstr>What are we doing?</vt:lpstr>
      <vt:lpstr>Our strategy</vt:lpstr>
      <vt:lpstr>Positive Promotion. Collaborative intervention. PD.</vt:lpstr>
      <vt:lpstr>Knowing our learners, having a broad menu (of impact), making good choices.</vt:lpstr>
      <vt:lpstr>Case study</vt:lpstr>
      <vt:lpstr>PowerPoint Presentation</vt:lpstr>
      <vt:lpstr>Sarah (not real name)</vt:lpstr>
      <vt:lpstr>Warning: Next slide may be triggering for some people…</vt:lpstr>
      <vt:lpstr>Her story…</vt:lpstr>
      <vt:lpstr>YESSSS!</vt:lpstr>
      <vt:lpstr>Strategies we used…</vt:lpstr>
      <vt:lpstr>Time to Think about our Girls…</vt:lpstr>
      <vt:lpstr>Early signs of poor mental health</vt:lpstr>
      <vt:lpstr>Sampson (Not real name).</vt:lpstr>
      <vt:lpstr>PowerPoint Presentation</vt:lpstr>
      <vt:lpstr>4. Reading /Lone Journal reflection task (5 minutes) </vt:lpstr>
      <vt:lpstr>5.    Breakout rooms – sharing barriers/solutions    (8 minutes) What barriers and solutions have you discussed? Add to your list and notes above considering the views of others. </vt:lpstr>
      <vt:lpstr>6. Coming back together for feedback/next questions (5 minutes) </vt:lpstr>
      <vt:lpstr>PowerPoint Presentation</vt:lpstr>
      <vt:lpstr>Chat feedback and next steps together ‘compelling action’ (2 mins). Add to your list and notes above considering the views of others. List below what you will now do as a result of this discussion: </vt:lpstr>
      <vt:lpstr>PowerPoint Presentation</vt:lpstr>
      <vt:lpstr>Thank you for your contributions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- Forum</dc:title>
  <dc:creator>Susie Weaver - CLF Central</dc:creator>
  <cp:lastModifiedBy>Kate Richardson - CLF Central</cp:lastModifiedBy>
  <cp:revision>554</cp:revision>
  <dcterms:created xsi:type="dcterms:W3CDTF">2020-09-01T07:32:26Z</dcterms:created>
  <dcterms:modified xsi:type="dcterms:W3CDTF">2021-10-21T11:27:26Z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0x01010073065702522C8D44BDE2C21D44CA0F1F</vt:lpwstr>
  </property>
</Properties>
</file>