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57" r:id="rId3"/>
    <p:sldId id="330" r:id="rId4"/>
    <p:sldId id="364" r:id="rId5"/>
    <p:sldId id="346" r:id="rId6"/>
    <p:sldId id="359" r:id="rId7"/>
    <p:sldId id="279" r:id="rId8"/>
    <p:sldId id="280" r:id="rId9"/>
    <p:sldId id="365" r:id="rId10"/>
    <p:sldId id="286" r:id="rId11"/>
    <p:sldId id="347" r:id="rId12"/>
    <p:sldId id="360" r:id="rId13"/>
    <p:sldId id="348" r:id="rId14"/>
    <p:sldId id="349" r:id="rId15"/>
    <p:sldId id="350" r:id="rId16"/>
    <p:sldId id="366" r:id="rId17"/>
    <p:sldId id="352" r:id="rId18"/>
    <p:sldId id="353" r:id="rId19"/>
    <p:sldId id="361" r:id="rId20"/>
    <p:sldId id="354" r:id="rId21"/>
    <p:sldId id="355" r:id="rId22"/>
    <p:sldId id="356" r:id="rId23"/>
    <p:sldId id="358" r:id="rId24"/>
    <p:sldId id="367" r:id="rId25"/>
    <p:sldId id="363" r:id="rId26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211"/>
    <a:srgbClr val="CFCFCF"/>
    <a:srgbClr val="E4323D"/>
    <a:srgbClr val="E02F41"/>
    <a:srgbClr val="00ABC0"/>
    <a:srgbClr val="E23139"/>
    <a:srgbClr val="FFFF00"/>
    <a:srgbClr val="FFE699"/>
    <a:srgbClr val="FFC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343" autoAdjust="0"/>
  </p:normalViewPr>
  <p:slideViewPr>
    <p:cSldViewPr snapToGrid="0">
      <p:cViewPr varScale="1">
        <p:scale>
          <a:sx n="109" d="100"/>
          <a:sy n="109" d="100"/>
        </p:scale>
        <p:origin x="1572" y="102"/>
      </p:cViewPr>
      <p:guideLst/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568" cy="498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946" y="0"/>
            <a:ext cx="2890568" cy="498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45E08-3431-4980-9D41-9DDAA2159F2E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452"/>
            <a:ext cx="2890568" cy="498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946" y="9428452"/>
            <a:ext cx="2890568" cy="498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6584B-6C43-4619-9FA8-C6469F534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97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3F851-D48D-4610-9089-619125C65D30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9938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367D6-F9DA-45DE-8578-74B2FAA514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49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5068AD7-7521-4C6C-B51A-D5908D882B68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F9091C8-D45C-4560-8CD7-3EE9B6063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515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5068AD7-7521-4C6C-B51A-D5908D882B68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F9091C8-D45C-4560-8CD7-3EE9B6063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85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5068AD7-7521-4C6C-B51A-D5908D882B68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F9091C8-D45C-4560-8CD7-3EE9B6063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190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78ED432-F761-4D75-85A4-4CFF90AE1200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383F1EC-BE9E-49F9-B0D9-818853E80D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47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5068AD7-7521-4C6C-B51A-D5908D882B68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F9091C8-D45C-4560-8CD7-3EE9B6063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6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5068AD7-7521-4C6C-B51A-D5908D882B68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F9091C8-D45C-4560-8CD7-3EE9B6063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92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5068AD7-7521-4C6C-B51A-D5908D882B68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F9091C8-D45C-4560-8CD7-3EE9B6063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0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5068AD7-7521-4C6C-B51A-D5908D882B68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F9091C8-D45C-4560-8CD7-3EE9B6063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09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5068AD7-7521-4C6C-B51A-D5908D882B68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F9091C8-D45C-4560-8CD7-3EE9B6063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79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5068AD7-7521-4C6C-B51A-D5908D882B68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F9091C8-D45C-4560-8CD7-3EE9B6063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59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5068AD7-7521-4C6C-B51A-D5908D882B68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F9091C8-D45C-4560-8CD7-3EE9B6063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470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5068AD7-7521-4C6C-B51A-D5908D882B68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F9091C8-D45C-4560-8CD7-3EE9B6063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63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9295358" cy="6858000"/>
            <a:chOff x="0" y="0"/>
            <a:chExt cx="9295358" cy="685800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295358" cy="6858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318407" y="5780314"/>
              <a:ext cx="2400300" cy="8082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88" y="6151818"/>
            <a:ext cx="1436548" cy="4413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873CD0-C69E-4DB1-B213-31CCA290A0C8}"/>
              </a:ext>
            </a:extLst>
          </p:cNvPr>
          <p:cNvPicPr/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58" y="5742120"/>
            <a:ext cx="824149" cy="81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0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improvingteaching.co.uk/2018/06/03/what-is-responsive-teaching/" TargetMode="External"/><Relationship Id="rId7" Type="http://schemas.openxmlformats.org/officeDocument/2006/relationships/image" Target="../media/image25.png"/><Relationship Id="rId2" Type="http://schemas.openxmlformats.org/officeDocument/2006/relationships/hyperlink" Target="https://impact.chartered.college/article/doherty-skilful-questioning-beating-heart-pedagogy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teacherhead.com/2019/01/10/revisiting-dylan-wiliams-five-brilliant-formative-assessment-strategie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945" y="2018974"/>
            <a:ext cx="7714380" cy="1230362"/>
          </a:xfrm>
          <a:prstGeom prst="rect">
            <a:avLst/>
          </a:prstGeom>
          <a:solidFill>
            <a:srgbClr val="E3323A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4000" dirty="0">
                <a:solidFill>
                  <a:schemeClr val="bg1"/>
                </a:solidFill>
              </a:rPr>
              <a:t>  Session 4 – Classroom Practice 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3944" y="551721"/>
            <a:ext cx="8064896" cy="1224136"/>
          </a:xfrm>
          <a:prstGeom prst="rect">
            <a:avLst/>
          </a:prstGeom>
          <a:solidFill>
            <a:srgbClr val="02ACC5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4800" dirty="0">
                <a:solidFill>
                  <a:schemeClr val="bg1"/>
                </a:solidFill>
              </a:rPr>
              <a:t>ECT Launch Pad</a:t>
            </a:r>
          </a:p>
        </p:txBody>
      </p:sp>
      <p:pic>
        <p:nvPicPr>
          <p:cNvPr id="5" name="Picture 2" descr="gifs">
            <a:extLst>
              <a:ext uri="{FF2B5EF4-FFF2-40B4-BE49-F238E27FC236}">
                <a16:creationId xmlns:a16="http://schemas.microsoft.com/office/drawing/2014/main" id="{6643F8BF-C2CE-41FA-9533-7F16B36861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4" y="3608665"/>
            <a:ext cx="4876800" cy="1952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F553C9-5E12-49DC-9FC1-04F3DC33C9B5}"/>
              </a:ext>
            </a:extLst>
          </p:cNvPr>
          <p:cNvSpPr/>
          <p:nvPr/>
        </p:nvSpPr>
        <p:spPr>
          <a:xfrm>
            <a:off x="6087568" y="3429000"/>
            <a:ext cx="181620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Chris Baker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A56526-57DF-4578-8CD2-FB1259CE7883}"/>
              </a:ext>
            </a:extLst>
          </p:cNvPr>
          <p:cNvSpPr/>
          <p:nvPr/>
        </p:nvSpPr>
        <p:spPr>
          <a:xfrm>
            <a:off x="5680592" y="3907963"/>
            <a:ext cx="2777875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CLF Professional Development Lead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F5571C-77D9-43A4-8D01-10401005637B}"/>
              </a:ext>
            </a:extLst>
          </p:cNvPr>
          <p:cNvSpPr/>
          <p:nvPr/>
        </p:nvSpPr>
        <p:spPr>
          <a:xfrm>
            <a:off x="6127290" y="4206310"/>
            <a:ext cx="154555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Chris.baker@clf.uk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A1A37F-4E7C-417D-82B7-2CFCAC438C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31"/>
          <a:stretch/>
        </p:blipFill>
        <p:spPr>
          <a:xfrm>
            <a:off x="5716891" y="4637752"/>
            <a:ext cx="2851305" cy="142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0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0234" y="295457"/>
            <a:ext cx="5481622" cy="447494"/>
          </a:xfrm>
          <a:prstGeom prst="rect">
            <a:avLst/>
          </a:prstGeom>
          <a:solidFill>
            <a:srgbClr val="02ACC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Break</a:t>
            </a:r>
          </a:p>
        </p:txBody>
      </p:sp>
      <p:pic>
        <p:nvPicPr>
          <p:cNvPr id="1026" name="Picture 2" descr="Image result for break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0596" y="1315454"/>
            <a:ext cx="6611686" cy="3711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432FCB1-6C13-44AC-B526-219F917AD3EA}"/>
              </a:ext>
            </a:extLst>
          </p:cNvPr>
          <p:cNvSpPr/>
          <p:nvPr/>
        </p:nvSpPr>
        <p:spPr>
          <a:xfrm>
            <a:off x="6753608" y="4357651"/>
            <a:ext cx="1800200" cy="1728192"/>
          </a:xfrm>
          <a:prstGeom prst="ellipse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latin typeface="Ravie" pitchFamily="82" charset="0"/>
              </a:rPr>
              <a:t>Finish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14FC074-BD52-47F2-9319-25DAEDB4FE9D}"/>
              </a:ext>
            </a:extLst>
          </p:cNvPr>
          <p:cNvSpPr/>
          <p:nvPr/>
        </p:nvSpPr>
        <p:spPr>
          <a:xfrm>
            <a:off x="6753608" y="4357651"/>
            <a:ext cx="1800200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Ravie" pitchFamily="82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83945C8-1B8E-494F-88AF-F64CC46942A2}"/>
              </a:ext>
            </a:extLst>
          </p:cNvPr>
          <p:cNvSpPr/>
          <p:nvPr/>
        </p:nvSpPr>
        <p:spPr>
          <a:xfrm>
            <a:off x="6753608" y="4357651"/>
            <a:ext cx="1800200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Ravie" pitchFamily="82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9F41CD-2275-4348-B654-0994958EFE05}"/>
              </a:ext>
            </a:extLst>
          </p:cNvPr>
          <p:cNvSpPr/>
          <p:nvPr/>
        </p:nvSpPr>
        <p:spPr>
          <a:xfrm>
            <a:off x="6753608" y="4357651"/>
            <a:ext cx="1800200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Ravie" pitchFamily="82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C084E7C-56C9-4B6D-8FAB-F425B098276D}"/>
              </a:ext>
            </a:extLst>
          </p:cNvPr>
          <p:cNvSpPr/>
          <p:nvPr/>
        </p:nvSpPr>
        <p:spPr>
          <a:xfrm>
            <a:off x="6753608" y="4357651"/>
            <a:ext cx="1800200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Ravie" pitchFamily="82" charset="0"/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3BC8CB2-4BF4-483C-9710-3A7BA277E75D}"/>
              </a:ext>
            </a:extLst>
          </p:cNvPr>
          <p:cNvSpPr/>
          <p:nvPr/>
        </p:nvSpPr>
        <p:spPr>
          <a:xfrm>
            <a:off x="6753608" y="4357651"/>
            <a:ext cx="1800200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Ravie" pitchFamily="8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8903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17420" y="911522"/>
            <a:ext cx="4046966" cy="86832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Learning Environment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8575" y="1950613"/>
            <a:ext cx="4386042" cy="868325"/>
          </a:xfrm>
          <a:prstGeom prst="rect">
            <a:avLst/>
          </a:prstGeom>
          <a:solidFill>
            <a:srgbClr val="E02F4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Exposition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0903" y="2989704"/>
            <a:ext cx="4046966" cy="8683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Modelling</a:t>
            </a:r>
          </a:p>
        </p:txBody>
      </p:sp>
      <p:sp>
        <p:nvSpPr>
          <p:cNvPr id="3" name="Down Arrow 2"/>
          <p:cNvSpPr/>
          <p:nvPr/>
        </p:nvSpPr>
        <p:spPr>
          <a:xfrm>
            <a:off x="4004167" y="1544239"/>
            <a:ext cx="360219" cy="641982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4766887" y="2587841"/>
            <a:ext cx="360219" cy="641982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CE375E-6160-4FC2-8A72-4626A2341348}"/>
              </a:ext>
            </a:extLst>
          </p:cNvPr>
          <p:cNvSpPr/>
          <p:nvPr/>
        </p:nvSpPr>
        <p:spPr>
          <a:xfrm>
            <a:off x="220234" y="295457"/>
            <a:ext cx="5481622" cy="447494"/>
          </a:xfrm>
          <a:prstGeom prst="rect">
            <a:avLst/>
          </a:prstGeom>
          <a:solidFill>
            <a:srgbClr val="02ACC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35103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2ED3D2-E0D9-4250-AEED-1F84D2C55438}"/>
              </a:ext>
            </a:extLst>
          </p:cNvPr>
          <p:cNvSpPr/>
          <p:nvPr/>
        </p:nvSpPr>
        <p:spPr>
          <a:xfrm>
            <a:off x="211442" y="387775"/>
            <a:ext cx="5481622" cy="447494"/>
          </a:xfrm>
          <a:prstGeom prst="rect">
            <a:avLst/>
          </a:prstGeom>
          <a:solidFill>
            <a:srgbClr val="02ACC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Exposition</a:t>
            </a:r>
          </a:p>
        </p:txBody>
      </p:sp>
      <p:pic>
        <p:nvPicPr>
          <p:cNvPr id="1026" name="Picture 2" descr="Speaking - Free people icons">
            <a:extLst>
              <a:ext uri="{FF2B5EF4-FFF2-40B4-BE49-F238E27FC236}">
                <a16:creationId xmlns:a16="http://schemas.microsoft.com/office/drawing/2014/main" id="{D7FC82DA-2DE9-41E7-9256-CA4E721531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/>
          <a:stretch/>
        </p:blipFill>
        <p:spPr bwMode="auto">
          <a:xfrm>
            <a:off x="532775" y="952315"/>
            <a:ext cx="2143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B61492-1844-451F-81CD-985DE0AA6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915" y="1113961"/>
            <a:ext cx="4726231" cy="139874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3F37225-9297-417C-8A30-E3D9C690E6AF}"/>
              </a:ext>
            </a:extLst>
          </p:cNvPr>
          <p:cNvSpPr/>
          <p:nvPr/>
        </p:nvSpPr>
        <p:spPr>
          <a:xfrm>
            <a:off x="861646" y="2857500"/>
            <a:ext cx="8007052" cy="26113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 indent="184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ysClr val="windowText" lastClr="000000"/>
                </a:solidFill>
              </a:rPr>
              <a:t>Learning starts with information processing</a:t>
            </a:r>
          </a:p>
          <a:p>
            <a:pPr marL="536575" indent="184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ysClr val="windowText" lastClr="000000"/>
                </a:solidFill>
              </a:rPr>
              <a:t>Issues during the input stage negatively affect processing</a:t>
            </a:r>
          </a:p>
          <a:p>
            <a:pPr marL="536575" indent="184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ysClr val="windowText" lastClr="000000"/>
                </a:solidFill>
              </a:rPr>
              <a:t>Processing success is a joint venture</a:t>
            </a:r>
          </a:p>
          <a:p>
            <a:pPr marL="536575" indent="184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ysClr val="windowText" lastClr="000000"/>
                </a:solidFill>
              </a:rPr>
              <a:t>Clarity in the sender’s mind does not guarantee it at the other end</a:t>
            </a:r>
          </a:p>
          <a:p>
            <a:pPr marL="536575" indent="184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ysClr val="windowText" lastClr="000000"/>
                </a:solidFill>
              </a:rPr>
              <a:t>Poor or incorrect processing is hard to correct.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C582A68-39AB-4B09-B591-0402FBE38D39}"/>
              </a:ext>
            </a:extLst>
          </p:cNvPr>
          <p:cNvSpPr/>
          <p:nvPr/>
        </p:nvSpPr>
        <p:spPr>
          <a:xfrm>
            <a:off x="449616" y="3659065"/>
            <a:ext cx="914400" cy="10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6" descr="green-tick-in-circle-1147519 - Vox Mundi">
            <a:extLst>
              <a:ext uri="{FF2B5EF4-FFF2-40B4-BE49-F238E27FC236}">
                <a16:creationId xmlns:a16="http://schemas.microsoft.com/office/drawing/2014/main" id="{56726F4B-0CFA-476C-98A9-771832F4E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35" y="3431838"/>
            <a:ext cx="1263028" cy="146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C77A41F-8386-4B5F-87DB-F1D18A7BCF7C}"/>
              </a:ext>
            </a:extLst>
          </p:cNvPr>
          <p:cNvSpPr/>
          <p:nvPr/>
        </p:nvSpPr>
        <p:spPr>
          <a:xfrm>
            <a:off x="404446" y="3705865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8" descr="Important stamp rubber grunge Royalty Free Vector Image">
            <a:extLst>
              <a:ext uri="{FF2B5EF4-FFF2-40B4-BE49-F238E27FC236}">
                <a16:creationId xmlns:a16="http://schemas.microsoft.com/office/drawing/2014/main" id="{787885F2-4B86-4096-BC73-AE4248B8B5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1" b="16243"/>
          <a:stretch/>
        </p:blipFill>
        <p:spPr bwMode="auto">
          <a:xfrm>
            <a:off x="371108" y="3752561"/>
            <a:ext cx="981075" cy="80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89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2ED3D2-E0D9-4250-AEED-1F84D2C55438}"/>
              </a:ext>
            </a:extLst>
          </p:cNvPr>
          <p:cNvSpPr/>
          <p:nvPr/>
        </p:nvSpPr>
        <p:spPr>
          <a:xfrm>
            <a:off x="211442" y="387775"/>
            <a:ext cx="5481622" cy="447494"/>
          </a:xfrm>
          <a:prstGeom prst="rect">
            <a:avLst/>
          </a:prstGeom>
          <a:solidFill>
            <a:srgbClr val="02ACC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Exposition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DD15EA-B5A0-47F1-86BE-E9A42C47C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42" y="896813"/>
            <a:ext cx="1806219" cy="51874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D8571C-9479-4099-BD67-08C0F5B30430}"/>
              </a:ext>
            </a:extLst>
          </p:cNvPr>
          <p:cNvSpPr/>
          <p:nvPr/>
        </p:nvSpPr>
        <p:spPr>
          <a:xfrm>
            <a:off x="1957254" y="3028897"/>
            <a:ext cx="6587573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Break material down into steps / chunks;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Explicitly link to prior learning;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Remove cognitive d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istractions;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ombine verbal and visual;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analogy, example and non-example.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A0223396-3DEE-4A5F-9CE9-4C029E8990EF}"/>
              </a:ext>
            </a:extLst>
          </p:cNvPr>
          <p:cNvSpPr/>
          <p:nvPr/>
        </p:nvSpPr>
        <p:spPr>
          <a:xfrm>
            <a:off x="3573025" y="1058567"/>
            <a:ext cx="2449706" cy="50995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rgbClr val="4BC9F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Logical Instructions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7E046820-6F95-4DC5-8D18-66216F151651}"/>
              </a:ext>
            </a:extLst>
          </p:cNvPr>
          <p:cNvSpPr/>
          <p:nvPr/>
        </p:nvSpPr>
        <p:spPr>
          <a:xfrm>
            <a:off x="4188268" y="1791819"/>
            <a:ext cx="2836786" cy="50995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rgbClr val="4BC9F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Effective tone / volume</a:t>
            </a: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BD06F4CB-AF58-46E5-B9D2-BA635BAF6307}"/>
              </a:ext>
            </a:extLst>
          </p:cNvPr>
          <p:cNvSpPr/>
          <p:nvPr/>
        </p:nvSpPr>
        <p:spPr>
          <a:xfrm>
            <a:off x="1028087" y="1102141"/>
            <a:ext cx="2321172" cy="50995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rgbClr val="4BC9F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Clear Explanations</a:t>
            </a: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3819157B-100C-4C38-90EC-24F85BA24BD9}"/>
              </a:ext>
            </a:extLst>
          </p:cNvPr>
          <p:cNvSpPr/>
          <p:nvPr/>
        </p:nvSpPr>
        <p:spPr>
          <a:xfrm>
            <a:off x="1644159" y="1791819"/>
            <a:ext cx="2321172" cy="50995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rgbClr val="4BC9F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Optimal length</a:t>
            </a:r>
          </a:p>
        </p:txBody>
      </p: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CAA97741-501B-4CD0-806E-F112DAB822A2}"/>
              </a:ext>
            </a:extLst>
          </p:cNvPr>
          <p:cNvSpPr/>
          <p:nvPr/>
        </p:nvSpPr>
        <p:spPr>
          <a:xfrm>
            <a:off x="6246497" y="1059686"/>
            <a:ext cx="2321172" cy="50995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rgbClr val="4BC9F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Inclusive language</a:t>
            </a:r>
          </a:p>
        </p:txBody>
      </p:sp>
    </p:spTree>
    <p:extLst>
      <p:ext uri="{BB962C8B-B14F-4D97-AF65-F5344CB8AC3E}">
        <p14:creationId xmlns:p14="http://schemas.microsoft.com/office/powerpoint/2010/main" val="221270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0"/>
            <a:ext cx="2229898" cy="153441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67544" y="404663"/>
            <a:ext cx="5256584" cy="116705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6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ysClr val="windowText" lastClr="000000"/>
                </a:solidFill>
              </a:rPr>
              <a:t>Select a topic in your subject / specialism and break it into logical sub-topics or steps.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8990" y="1772816"/>
            <a:ext cx="5697185" cy="109504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Extension Activity</a:t>
            </a:r>
          </a:p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Which topic precedes and follows your chosen topic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3392" y="3068960"/>
            <a:ext cx="7516826" cy="2680676"/>
          </a:xfrm>
          <a:prstGeom prst="roundRect">
            <a:avLst>
              <a:gd name="adj" fmla="val 7681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ysClr val="windowText" lastClr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516216" y="1139667"/>
            <a:ext cx="1800200" cy="1728192"/>
          </a:xfrm>
          <a:prstGeom prst="ellipse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latin typeface="Ravie" pitchFamily="82" charset="0"/>
              </a:rPr>
              <a:t>Finish</a:t>
            </a:r>
          </a:p>
        </p:txBody>
      </p:sp>
      <p:sp>
        <p:nvSpPr>
          <p:cNvPr id="9" name="Oval 8"/>
          <p:cNvSpPr/>
          <p:nvPr/>
        </p:nvSpPr>
        <p:spPr>
          <a:xfrm>
            <a:off x="6516216" y="1139667"/>
            <a:ext cx="1800200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Ravie" pitchFamily="82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6516216" y="1139667"/>
            <a:ext cx="1800200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Ravie" pitchFamily="82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6516216" y="1139667"/>
            <a:ext cx="1800200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Ravie" pitchFamily="82" charset="0"/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6516216" y="1139667"/>
            <a:ext cx="1800200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Ravie" pitchFamily="82" charset="0"/>
              </a:rPr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6516216" y="1139667"/>
            <a:ext cx="1800200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Ravie" pitchFamily="82" charset="0"/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6516216" y="1139667"/>
            <a:ext cx="1800200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Ravie" pitchFamily="82" charset="0"/>
              </a:rPr>
              <a:t>6</a:t>
            </a:r>
          </a:p>
        </p:txBody>
      </p:sp>
      <p:sp>
        <p:nvSpPr>
          <p:cNvPr id="15" name="Oval 14"/>
          <p:cNvSpPr/>
          <p:nvPr/>
        </p:nvSpPr>
        <p:spPr>
          <a:xfrm>
            <a:off x="6516216" y="1139667"/>
            <a:ext cx="1800200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Ravie" pitchFamily="82" charset="0"/>
              </a:rPr>
              <a:t>7</a:t>
            </a:r>
          </a:p>
        </p:txBody>
      </p:sp>
      <p:sp>
        <p:nvSpPr>
          <p:cNvPr id="16" name="Oval 15"/>
          <p:cNvSpPr/>
          <p:nvPr/>
        </p:nvSpPr>
        <p:spPr>
          <a:xfrm>
            <a:off x="6516216" y="1139667"/>
            <a:ext cx="1800200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Ravie" pitchFamily="82" charset="0"/>
              </a:rPr>
              <a:t>8</a:t>
            </a:r>
          </a:p>
        </p:txBody>
      </p:sp>
      <p:sp>
        <p:nvSpPr>
          <p:cNvPr id="17" name="Oval 16"/>
          <p:cNvSpPr/>
          <p:nvPr/>
        </p:nvSpPr>
        <p:spPr>
          <a:xfrm>
            <a:off x="6516216" y="1139667"/>
            <a:ext cx="1800200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Ravie" pitchFamily="82" charset="0"/>
              </a:rPr>
              <a:t>9</a:t>
            </a:r>
          </a:p>
        </p:txBody>
      </p:sp>
      <p:sp>
        <p:nvSpPr>
          <p:cNvPr id="18" name="Oval 17"/>
          <p:cNvSpPr/>
          <p:nvPr/>
        </p:nvSpPr>
        <p:spPr>
          <a:xfrm>
            <a:off x="6516216" y="1139667"/>
            <a:ext cx="1800200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Ravie" pitchFamily="82" charset="0"/>
              </a:rPr>
              <a:t>10</a:t>
            </a:r>
          </a:p>
        </p:txBody>
      </p:sp>
      <p:sp>
        <p:nvSpPr>
          <p:cNvPr id="6" name="Rectangle 5"/>
          <p:cNvSpPr/>
          <p:nvPr/>
        </p:nvSpPr>
        <p:spPr>
          <a:xfrm>
            <a:off x="3526204" y="3271182"/>
            <a:ext cx="9398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Topic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D4E370-3FC6-402C-86CF-A9459601F426}"/>
              </a:ext>
            </a:extLst>
          </p:cNvPr>
          <p:cNvSpPr/>
          <p:nvPr/>
        </p:nvSpPr>
        <p:spPr>
          <a:xfrm>
            <a:off x="1191719" y="4349910"/>
            <a:ext cx="8332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A17429-5DFB-4C49-B1D7-6FEEABA036CB}"/>
              </a:ext>
            </a:extLst>
          </p:cNvPr>
          <p:cNvSpPr/>
          <p:nvPr/>
        </p:nvSpPr>
        <p:spPr>
          <a:xfrm>
            <a:off x="2498302" y="4349910"/>
            <a:ext cx="8332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7498EE7-8B6A-479A-993A-FAAA6D7860B0}"/>
              </a:ext>
            </a:extLst>
          </p:cNvPr>
          <p:cNvSpPr/>
          <p:nvPr/>
        </p:nvSpPr>
        <p:spPr>
          <a:xfrm>
            <a:off x="2024960" y="4508260"/>
            <a:ext cx="473342" cy="272561"/>
          </a:xfrm>
          <a:prstGeom prst="rightArrow">
            <a:avLst/>
          </a:prstGeom>
          <a:solidFill>
            <a:srgbClr val="E43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2E8783-5937-4D33-854E-623E48AED766}"/>
              </a:ext>
            </a:extLst>
          </p:cNvPr>
          <p:cNvSpPr/>
          <p:nvPr/>
        </p:nvSpPr>
        <p:spPr>
          <a:xfrm>
            <a:off x="3804885" y="4349910"/>
            <a:ext cx="8332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6C864148-7338-41C0-91E7-31CCF883047B}"/>
              </a:ext>
            </a:extLst>
          </p:cNvPr>
          <p:cNvSpPr/>
          <p:nvPr/>
        </p:nvSpPr>
        <p:spPr>
          <a:xfrm>
            <a:off x="3331543" y="4508260"/>
            <a:ext cx="473342" cy="272561"/>
          </a:xfrm>
          <a:prstGeom prst="rightArrow">
            <a:avLst/>
          </a:prstGeom>
          <a:solidFill>
            <a:srgbClr val="E43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4B0745-A353-44A8-9C7C-EEAA1D793583}"/>
              </a:ext>
            </a:extLst>
          </p:cNvPr>
          <p:cNvSpPr/>
          <p:nvPr/>
        </p:nvSpPr>
        <p:spPr>
          <a:xfrm>
            <a:off x="5111468" y="4349910"/>
            <a:ext cx="8332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2AEA39D-EBF8-4C96-A794-93D30A233F81}"/>
              </a:ext>
            </a:extLst>
          </p:cNvPr>
          <p:cNvSpPr/>
          <p:nvPr/>
        </p:nvSpPr>
        <p:spPr>
          <a:xfrm>
            <a:off x="4638126" y="4508260"/>
            <a:ext cx="473342" cy="272561"/>
          </a:xfrm>
          <a:prstGeom prst="rightArrow">
            <a:avLst/>
          </a:prstGeom>
          <a:solidFill>
            <a:srgbClr val="E43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CF69BCF-7C5D-41C8-9F22-F060886FAE7C}"/>
              </a:ext>
            </a:extLst>
          </p:cNvPr>
          <p:cNvSpPr/>
          <p:nvPr/>
        </p:nvSpPr>
        <p:spPr>
          <a:xfrm>
            <a:off x="6418051" y="4349910"/>
            <a:ext cx="8332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</a:t>
            </a: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E7C40A1A-DA2F-4AC7-98FC-C8C407DA2E98}"/>
              </a:ext>
            </a:extLst>
          </p:cNvPr>
          <p:cNvSpPr/>
          <p:nvPr/>
        </p:nvSpPr>
        <p:spPr>
          <a:xfrm>
            <a:off x="5944709" y="4508260"/>
            <a:ext cx="473342" cy="272561"/>
          </a:xfrm>
          <a:prstGeom prst="rightArrow">
            <a:avLst/>
          </a:prstGeom>
          <a:solidFill>
            <a:srgbClr val="E432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130BCEF8-5F04-4E05-9D5A-CC517E3F77D4}"/>
              </a:ext>
            </a:extLst>
          </p:cNvPr>
          <p:cNvSpPr/>
          <p:nvPr/>
        </p:nvSpPr>
        <p:spPr>
          <a:xfrm rot="5400000">
            <a:off x="3924703" y="1250999"/>
            <a:ext cx="476907" cy="5794131"/>
          </a:xfrm>
          <a:prstGeom prst="leftBrace">
            <a:avLst>
              <a:gd name="adj1" fmla="val 8333"/>
              <a:gd name="adj2" fmla="val 5212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44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2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30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35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4000"/>
                            </p:stCondLst>
                            <p:childTnLst>
                              <p:par>
                                <p:cTn id="37" presetID="10" presetClass="exit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4500"/>
                            </p:stCondLst>
                            <p:childTnLst>
                              <p:par>
                                <p:cTn id="41" presetID="10" presetClass="exit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58"/>
          <a:stretch/>
        </p:blipFill>
        <p:spPr>
          <a:xfrm>
            <a:off x="6739925" y="4798105"/>
            <a:ext cx="2013938" cy="1139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216" y="2269942"/>
            <a:ext cx="1315417" cy="145402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60374" y="404664"/>
            <a:ext cx="2023393" cy="1296144"/>
          </a:xfrm>
          <a:prstGeom prst="rightArrow">
            <a:avLst>
              <a:gd name="adj1" fmla="val 50000"/>
              <a:gd name="adj2" fmla="val 53410"/>
            </a:avLst>
          </a:prstGeom>
          <a:solidFill>
            <a:schemeClr val="bg1"/>
          </a:solidFill>
          <a:ln w="76200">
            <a:solidFill>
              <a:srgbClr val="67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ysClr val="windowText" lastClr="000000"/>
                </a:solidFill>
              </a:rPr>
              <a:t>Pose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60374" y="2348880"/>
            <a:ext cx="2023393" cy="1296144"/>
          </a:xfrm>
          <a:prstGeom prst="rightArrow">
            <a:avLst>
              <a:gd name="adj1" fmla="val 50000"/>
              <a:gd name="adj2" fmla="val 53410"/>
            </a:avLst>
          </a:prstGeom>
          <a:solidFill>
            <a:schemeClr val="bg1"/>
          </a:solidFill>
          <a:ln w="76200">
            <a:solidFill>
              <a:srgbClr val="67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ysClr val="windowText" lastClr="000000"/>
                </a:solidFill>
              </a:rPr>
              <a:t>Pause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458527" y="2348880"/>
            <a:ext cx="2108894" cy="1296144"/>
          </a:xfrm>
          <a:prstGeom prst="rightArrow">
            <a:avLst>
              <a:gd name="adj1" fmla="val 50000"/>
              <a:gd name="adj2" fmla="val 53410"/>
            </a:avLst>
          </a:prstGeom>
          <a:solidFill>
            <a:schemeClr val="bg1"/>
          </a:solidFill>
          <a:ln w="76200">
            <a:solidFill>
              <a:srgbClr val="67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ysClr val="windowText" lastClr="000000"/>
                </a:solidFill>
              </a:rPr>
              <a:t>Pair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566635" y="4466221"/>
            <a:ext cx="2023393" cy="1296144"/>
          </a:xfrm>
          <a:prstGeom prst="rightArrow">
            <a:avLst>
              <a:gd name="adj1" fmla="val 50000"/>
              <a:gd name="adj2" fmla="val 53410"/>
            </a:avLst>
          </a:prstGeom>
          <a:solidFill>
            <a:schemeClr val="bg1"/>
          </a:solidFill>
          <a:ln w="76200">
            <a:solidFill>
              <a:srgbClr val="67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ysClr val="windowText" lastClr="000000"/>
                </a:solidFill>
              </a:rPr>
              <a:t>Bounce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094" y="4622583"/>
            <a:ext cx="1609725" cy="106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1493" y="4666682"/>
            <a:ext cx="542925" cy="50482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771800" y="404664"/>
            <a:ext cx="5990232" cy="151216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D2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What unconscious verbal ticks have you developed?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175"/>
          <a:stretch/>
        </p:blipFill>
        <p:spPr>
          <a:xfrm>
            <a:off x="7230490" y="3820546"/>
            <a:ext cx="1022199" cy="1139782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430121" y="4466221"/>
            <a:ext cx="2108894" cy="1296144"/>
          </a:xfrm>
          <a:prstGeom prst="rightArrow">
            <a:avLst>
              <a:gd name="adj1" fmla="val 50000"/>
              <a:gd name="adj2" fmla="val 53410"/>
            </a:avLst>
          </a:prstGeom>
          <a:solidFill>
            <a:schemeClr val="bg1"/>
          </a:solidFill>
          <a:ln w="76200">
            <a:solidFill>
              <a:srgbClr val="67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ysClr val="windowText" lastClr="000000"/>
                </a:solidFill>
              </a:rPr>
              <a:t>Pounce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773" y="2490709"/>
            <a:ext cx="868297" cy="8073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7675021" y="2486071"/>
            <a:ext cx="868297" cy="80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01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B562E48-ACF3-4F96-ABCA-9ACC6731A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888">
            <a:off x="4372974" y="1189258"/>
            <a:ext cx="4610327" cy="488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1669A4-EE9D-4997-8FCB-8AC81F4B2149}"/>
              </a:ext>
            </a:extLst>
          </p:cNvPr>
          <p:cNvSpPr/>
          <p:nvPr/>
        </p:nvSpPr>
        <p:spPr>
          <a:xfrm>
            <a:off x="211442" y="387775"/>
            <a:ext cx="5481622" cy="447494"/>
          </a:xfrm>
          <a:prstGeom prst="rect">
            <a:avLst/>
          </a:prstGeom>
          <a:solidFill>
            <a:srgbClr val="02ACC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Questions &amp; Summary 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9C5D041-08BD-4461-AB2D-E723DECA0755}"/>
              </a:ext>
            </a:extLst>
          </p:cNvPr>
          <p:cNvSpPr/>
          <p:nvPr/>
        </p:nvSpPr>
        <p:spPr>
          <a:xfrm>
            <a:off x="480674" y="1028699"/>
            <a:ext cx="3244361" cy="975946"/>
          </a:xfrm>
          <a:prstGeom prst="wedgeRoundRectCallout">
            <a:avLst>
              <a:gd name="adj1" fmla="val -38990"/>
              <a:gd name="adj2" fmla="val 87725"/>
              <a:gd name="adj3" fmla="val 16667"/>
            </a:avLst>
          </a:prstGeom>
          <a:solidFill>
            <a:schemeClr val="bg1"/>
          </a:solidFill>
          <a:ln w="57150">
            <a:solidFill>
              <a:srgbClr val="02ACC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Why does…?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EEA34FB-E0CE-4A83-836C-EC3D38FAFB7B}"/>
              </a:ext>
            </a:extLst>
          </p:cNvPr>
          <p:cNvSpPr/>
          <p:nvPr/>
        </p:nvSpPr>
        <p:spPr>
          <a:xfrm>
            <a:off x="1400908" y="2293876"/>
            <a:ext cx="3244361" cy="975946"/>
          </a:xfrm>
          <a:prstGeom prst="wedgeRoundRectCallout">
            <a:avLst>
              <a:gd name="adj1" fmla="val 37162"/>
              <a:gd name="adj2" fmla="val 89527"/>
              <a:gd name="adj3" fmla="val 16667"/>
            </a:avLst>
          </a:prstGeom>
          <a:solidFill>
            <a:schemeClr val="bg1"/>
          </a:solidFill>
          <a:ln w="57150">
            <a:solidFill>
              <a:srgbClr val="02ACC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What if…?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FA85B1A-B993-451F-BD01-68A5F2630983}"/>
              </a:ext>
            </a:extLst>
          </p:cNvPr>
          <p:cNvSpPr/>
          <p:nvPr/>
        </p:nvSpPr>
        <p:spPr>
          <a:xfrm>
            <a:off x="480674" y="3763108"/>
            <a:ext cx="3581372" cy="193430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ED21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The golden nuggets for me were</a:t>
            </a:r>
          </a:p>
          <a:p>
            <a:pPr algn="ctr"/>
            <a:endParaRPr lang="en-GB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ysClr val="windowText" lastClr="0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ysClr val="windowText" lastClr="0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ysClr val="windowText" lastClr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2400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0234" y="295457"/>
            <a:ext cx="5481622" cy="447494"/>
          </a:xfrm>
          <a:prstGeom prst="rect">
            <a:avLst/>
          </a:prstGeom>
          <a:solidFill>
            <a:srgbClr val="02ACC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Break</a:t>
            </a:r>
          </a:p>
        </p:txBody>
      </p:sp>
      <p:pic>
        <p:nvPicPr>
          <p:cNvPr id="1026" name="Picture 2" descr="Image result for break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0596" y="1315454"/>
            <a:ext cx="6611686" cy="3711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D83EF58-B7E3-4EC1-8F53-9EDEAD169BE3}"/>
              </a:ext>
            </a:extLst>
          </p:cNvPr>
          <p:cNvSpPr/>
          <p:nvPr/>
        </p:nvSpPr>
        <p:spPr>
          <a:xfrm>
            <a:off x="6753608" y="4357651"/>
            <a:ext cx="1800200" cy="1728192"/>
          </a:xfrm>
          <a:prstGeom prst="ellipse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latin typeface="Ravie" pitchFamily="82" charset="0"/>
              </a:rPr>
              <a:t>Finish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320C99B-1BAE-486D-95A0-BADD4BF0F78F}"/>
              </a:ext>
            </a:extLst>
          </p:cNvPr>
          <p:cNvSpPr/>
          <p:nvPr/>
        </p:nvSpPr>
        <p:spPr>
          <a:xfrm>
            <a:off x="6753608" y="4357651"/>
            <a:ext cx="1800200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Ravie" pitchFamily="82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BA669FE-7DDA-43BA-969B-1F1812070250}"/>
              </a:ext>
            </a:extLst>
          </p:cNvPr>
          <p:cNvSpPr/>
          <p:nvPr/>
        </p:nvSpPr>
        <p:spPr>
          <a:xfrm>
            <a:off x="6753608" y="4357651"/>
            <a:ext cx="1800200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Ravie" pitchFamily="82" charset="0"/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8FAAD1-207C-4E25-8656-B0FB4602E6DD}"/>
              </a:ext>
            </a:extLst>
          </p:cNvPr>
          <p:cNvSpPr/>
          <p:nvPr/>
        </p:nvSpPr>
        <p:spPr>
          <a:xfrm>
            <a:off x="6753608" y="4357651"/>
            <a:ext cx="1800200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Ravie" pitchFamily="82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E977898-1CCA-4CF8-A0D8-26ABD90A0723}"/>
              </a:ext>
            </a:extLst>
          </p:cNvPr>
          <p:cNvSpPr/>
          <p:nvPr/>
        </p:nvSpPr>
        <p:spPr>
          <a:xfrm>
            <a:off x="6753608" y="4357651"/>
            <a:ext cx="1800200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Ravie" pitchFamily="82" charset="0"/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FB0C2A-3B17-4C33-9E17-27ED3AF1E353}"/>
              </a:ext>
            </a:extLst>
          </p:cNvPr>
          <p:cNvSpPr/>
          <p:nvPr/>
        </p:nvSpPr>
        <p:spPr>
          <a:xfrm>
            <a:off x="6753608" y="4357651"/>
            <a:ext cx="1800200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Ravie" pitchFamily="8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45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17420" y="911522"/>
            <a:ext cx="4046966" cy="86832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Learning Environment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8575" y="1950613"/>
            <a:ext cx="4386042" cy="86832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Exposition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0903" y="2989704"/>
            <a:ext cx="4046966" cy="868325"/>
          </a:xfrm>
          <a:prstGeom prst="rect">
            <a:avLst/>
          </a:prstGeom>
          <a:solidFill>
            <a:srgbClr val="E02F4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Modelling</a:t>
            </a:r>
          </a:p>
        </p:txBody>
      </p:sp>
      <p:sp>
        <p:nvSpPr>
          <p:cNvPr id="3" name="Down Arrow 2"/>
          <p:cNvSpPr/>
          <p:nvPr/>
        </p:nvSpPr>
        <p:spPr>
          <a:xfrm>
            <a:off x="4004167" y="1544239"/>
            <a:ext cx="360219" cy="641982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4766887" y="2587841"/>
            <a:ext cx="360219" cy="641982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CE375E-6160-4FC2-8A72-4626A2341348}"/>
              </a:ext>
            </a:extLst>
          </p:cNvPr>
          <p:cNvSpPr/>
          <p:nvPr/>
        </p:nvSpPr>
        <p:spPr>
          <a:xfrm>
            <a:off x="220234" y="295457"/>
            <a:ext cx="5481622" cy="447494"/>
          </a:xfrm>
          <a:prstGeom prst="rect">
            <a:avLst/>
          </a:prstGeom>
          <a:solidFill>
            <a:srgbClr val="02ACC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960879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2ED3D2-E0D9-4250-AEED-1F84D2C55438}"/>
              </a:ext>
            </a:extLst>
          </p:cNvPr>
          <p:cNvSpPr/>
          <p:nvPr/>
        </p:nvSpPr>
        <p:spPr>
          <a:xfrm>
            <a:off x="211442" y="387775"/>
            <a:ext cx="5481622" cy="447494"/>
          </a:xfrm>
          <a:prstGeom prst="rect">
            <a:avLst/>
          </a:prstGeom>
          <a:solidFill>
            <a:srgbClr val="02ACC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Modelling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1991FBC-2FC3-4CF6-9550-89A915F869BF}"/>
              </a:ext>
            </a:extLst>
          </p:cNvPr>
          <p:cNvSpPr/>
          <p:nvPr/>
        </p:nvSpPr>
        <p:spPr>
          <a:xfrm>
            <a:off x="861646" y="2857500"/>
            <a:ext cx="8007052" cy="26113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 indent="184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ysClr val="windowText" lastClr="000000"/>
                </a:solidFill>
              </a:rPr>
              <a:t>It is difficult to plan without a destination in mind</a:t>
            </a:r>
          </a:p>
          <a:p>
            <a:pPr marL="536575" indent="184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ysClr val="windowText" lastClr="000000"/>
                </a:solidFill>
              </a:rPr>
              <a:t>Knowing if you have arrived is hard with a desired destination</a:t>
            </a:r>
          </a:p>
          <a:p>
            <a:pPr marL="536575" indent="184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ysClr val="windowText" lastClr="000000"/>
                </a:solidFill>
              </a:rPr>
              <a:t>Checking progress more difficult without milestones </a:t>
            </a:r>
          </a:p>
          <a:p>
            <a:pPr marL="536575" indent="184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ysClr val="windowText" lastClr="000000"/>
                </a:solidFill>
              </a:rPr>
              <a:t>Anxiety and uncertainty reduce cognitive performance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48E2B27-D841-44F1-B301-809D620285DA}"/>
              </a:ext>
            </a:extLst>
          </p:cNvPr>
          <p:cNvSpPr/>
          <p:nvPr/>
        </p:nvSpPr>
        <p:spPr>
          <a:xfrm>
            <a:off x="449616" y="3659065"/>
            <a:ext cx="914400" cy="10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6" descr="green-tick-in-circle-1147519 - Vox Mundi">
            <a:extLst>
              <a:ext uri="{FF2B5EF4-FFF2-40B4-BE49-F238E27FC236}">
                <a16:creationId xmlns:a16="http://schemas.microsoft.com/office/drawing/2014/main" id="{2CB563AD-794B-4F8F-B86B-29BFDB7C9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35" y="3431838"/>
            <a:ext cx="1263028" cy="146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4DC09FF-59FE-4C05-88C3-5A7E677AA404}"/>
              </a:ext>
            </a:extLst>
          </p:cNvPr>
          <p:cNvSpPr/>
          <p:nvPr/>
        </p:nvSpPr>
        <p:spPr>
          <a:xfrm>
            <a:off x="404446" y="3705865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8" descr="Important stamp rubber grunge Royalty Free Vector Image">
            <a:extLst>
              <a:ext uri="{FF2B5EF4-FFF2-40B4-BE49-F238E27FC236}">
                <a16:creationId xmlns:a16="http://schemas.microsoft.com/office/drawing/2014/main" id="{0946FCBE-3BCB-49E4-9BF2-A02E4C66E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1" b="16243"/>
          <a:stretch/>
        </p:blipFill>
        <p:spPr bwMode="auto">
          <a:xfrm>
            <a:off x="371108" y="3752561"/>
            <a:ext cx="981075" cy="80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2F6A2A-F486-4501-9EE5-A88E1ACEF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8831" y="1092465"/>
            <a:ext cx="2297356" cy="153770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A990796-3AB5-446E-BF4B-532246E442F1}"/>
              </a:ext>
            </a:extLst>
          </p:cNvPr>
          <p:cNvGrpSpPr/>
          <p:nvPr/>
        </p:nvGrpSpPr>
        <p:grpSpPr>
          <a:xfrm>
            <a:off x="6570880" y="952500"/>
            <a:ext cx="2143125" cy="1905000"/>
            <a:chOff x="4865172" y="952500"/>
            <a:chExt cx="2143125" cy="1905000"/>
          </a:xfrm>
        </p:grpSpPr>
        <p:pic>
          <p:nvPicPr>
            <p:cNvPr id="15" name="Picture 2" descr="Speaking - Free people icons">
              <a:extLst>
                <a:ext uri="{FF2B5EF4-FFF2-40B4-BE49-F238E27FC236}">
                  <a16:creationId xmlns:a16="http://schemas.microsoft.com/office/drawing/2014/main" id="{99E1A8D1-9FA2-4810-B555-8695C0B612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11"/>
            <a:stretch/>
          </p:blipFill>
          <p:spPr bwMode="auto">
            <a:xfrm>
              <a:off x="4865172" y="952500"/>
              <a:ext cx="2143125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D65A0AA-2525-4F80-B9C7-B004806D45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04713" y="1313548"/>
              <a:ext cx="649898" cy="532836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8D4CD4A-AE53-462B-B062-DE6FE69E57A8}"/>
              </a:ext>
            </a:extLst>
          </p:cNvPr>
          <p:cNvSpPr/>
          <p:nvPr/>
        </p:nvSpPr>
        <p:spPr>
          <a:xfrm>
            <a:off x="371108" y="1004176"/>
            <a:ext cx="36552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Resistance is often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ust a lack 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clarity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246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2ED3D2-E0D9-4250-AEED-1F84D2C55438}"/>
              </a:ext>
            </a:extLst>
          </p:cNvPr>
          <p:cNvSpPr/>
          <p:nvPr/>
        </p:nvSpPr>
        <p:spPr>
          <a:xfrm>
            <a:off x="211442" y="387775"/>
            <a:ext cx="5481622" cy="447494"/>
          </a:xfrm>
          <a:prstGeom prst="rect">
            <a:avLst/>
          </a:prstGeom>
          <a:solidFill>
            <a:srgbClr val="02ACC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Note Taking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A0F6A1-01CE-4EBB-BD20-B2713A811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888">
            <a:off x="4895322" y="1564499"/>
            <a:ext cx="3936071" cy="416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D467883-217A-4300-8700-67C5A212027A}"/>
              </a:ext>
            </a:extLst>
          </p:cNvPr>
          <p:cNvSpPr/>
          <p:nvPr/>
        </p:nvSpPr>
        <p:spPr>
          <a:xfrm>
            <a:off x="378069" y="1043731"/>
            <a:ext cx="4572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+mj-lt"/>
              <a:buAutoNum type="arabicPeriod"/>
            </a:pPr>
            <a:r>
              <a:rPr lang="en-GB" sz="1600" dirty="0">
                <a:solidFill>
                  <a:srgbClr val="424753"/>
                </a:solidFill>
                <a:latin typeface="Open Sans" panose="020B0606030504020204" pitchFamily="34" charset="0"/>
              </a:rPr>
              <a:t>Separate your page into the four sections as per the image below;</a:t>
            </a:r>
          </a:p>
          <a:p>
            <a:endParaRPr lang="en-GB" sz="1600" dirty="0">
              <a:solidFill>
                <a:srgbClr val="424753"/>
              </a:solidFill>
              <a:latin typeface="Open Sans" panose="020B0606030504020204" pitchFamily="34" charset="0"/>
            </a:endParaRPr>
          </a:p>
          <a:p>
            <a:r>
              <a:rPr lang="en-GB" sz="1600" dirty="0">
                <a:solidFill>
                  <a:srgbClr val="424753"/>
                </a:solidFill>
                <a:latin typeface="Open Sans" panose="020B0606030504020204" pitchFamily="34" charset="0"/>
              </a:rPr>
              <a:t>2. In the large right-hand column of your paper, take notes like you normally would (text, diagrams etc) Leave spaces to separate themes or topics;</a:t>
            </a:r>
          </a:p>
          <a:p>
            <a:endParaRPr lang="en-GB" sz="1600" dirty="0">
              <a:solidFill>
                <a:srgbClr val="424753"/>
              </a:solidFill>
              <a:latin typeface="Open Sans" panose="020B0606030504020204" pitchFamily="34" charset="0"/>
            </a:endParaRPr>
          </a:p>
          <a:p>
            <a:r>
              <a:rPr lang="en-GB" sz="1600" dirty="0">
                <a:solidFill>
                  <a:srgbClr val="424753"/>
                </a:solidFill>
                <a:latin typeface="Open Sans" panose="020B0606030504020204" pitchFamily="34" charset="0"/>
              </a:rPr>
              <a:t>3. In the left-hand column, create questions about your notes. These questions should prompt your recall and understanding of the content. (Why, How…);</a:t>
            </a:r>
          </a:p>
          <a:p>
            <a:endParaRPr lang="en-GB" sz="1600" dirty="0">
              <a:solidFill>
                <a:srgbClr val="424753"/>
              </a:solidFill>
              <a:latin typeface="Open Sans" panose="020B0606030504020204" pitchFamily="34" charset="0"/>
            </a:endParaRPr>
          </a:p>
          <a:p>
            <a:r>
              <a:rPr lang="en-GB" sz="1600" dirty="0">
                <a:solidFill>
                  <a:srgbClr val="424753"/>
                </a:solidFill>
                <a:latin typeface="Open Sans" panose="020B0606030504020204" pitchFamily="34" charset="0"/>
              </a:rPr>
              <a:t>4. The left-hand column can also be used for, key terms, people, events, dates etc;</a:t>
            </a:r>
          </a:p>
          <a:p>
            <a:endParaRPr lang="en-GB" sz="1600" dirty="0">
              <a:solidFill>
                <a:srgbClr val="424753"/>
              </a:solidFill>
              <a:latin typeface="Open Sans" panose="020B0606030504020204" pitchFamily="34" charset="0"/>
            </a:endParaRPr>
          </a:p>
          <a:p>
            <a:r>
              <a:rPr lang="en-GB" sz="1600" dirty="0">
                <a:solidFill>
                  <a:srgbClr val="424753"/>
                </a:solidFill>
                <a:latin typeface="Open Sans" panose="020B0606030504020204" pitchFamily="34" charset="0"/>
              </a:rPr>
              <a:t>5. When finished with each page, use the bottom section to write a 2-3 sentence summary of your notes.</a:t>
            </a:r>
            <a:endParaRPr lang="en-GB" sz="1600" b="0" i="0" dirty="0">
              <a:solidFill>
                <a:srgbClr val="424753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19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2ED3D2-E0D9-4250-AEED-1F84D2C55438}"/>
              </a:ext>
            </a:extLst>
          </p:cNvPr>
          <p:cNvSpPr/>
          <p:nvPr/>
        </p:nvSpPr>
        <p:spPr>
          <a:xfrm>
            <a:off x="211442" y="387775"/>
            <a:ext cx="5481622" cy="447494"/>
          </a:xfrm>
          <a:prstGeom prst="rect">
            <a:avLst/>
          </a:prstGeom>
          <a:solidFill>
            <a:srgbClr val="02ACC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Modelling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DD15EA-B5A0-47F1-86BE-E9A42C47C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42" y="896813"/>
            <a:ext cx="1806219" cy="51874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4011B4-558C-4CC2-9BDA-A6B67711FA7D}"/>
              </a:ext>
            </a:extLst>
          </p:cNvPr>
          <p:cNvSpPr/>
          <p:nvPr/>
        </p:nvSpPr>
        <p:spPr>
          <a:xfrm>
            <a:off x="1902268" y="3083784"/>
            <a:ext cx="7142212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Model outcomes, instructions and processes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Chunk to avoid overload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Narrate thought processes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Expose potential pitfalls and how to avoid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Ask questions aloud for students to consider</a:t>
            </a:r>
            <a:endPara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B1B2C036-4714-4A0F-AE76-F38CF5B24A9B}"/>
              </a:ext>
            </a:extLst>
          </p:cNvPr>
          <p:cNvSpPr/>
          <p:nvPr/>
        </p:nvSpPr>
        <p:spPr>
          <a:xfrm>
            <a:off x="3573025" y="1058567"/>
            <a:ext cx="2449706" cy="50995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rgbClr val="4BC9F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Student &amp; Teacher Led</a:t>
            </a: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50FD93CD-90D8-4593-AC9E-FE98410EC5D4}"/>
              </a:ext>
            </a:extLst>
          </p:cNvPr>
          <p:cNvSpPr/>
          <p:nvPr/>
        </p:nvSpPr>
        <p:spPr>
          <a:xfrm>
            <a:off x="3694264" y="1791819"/>
            <a:ext cx="1526497" cy="50995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rgbClr val="4BC9F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Responsive</a:t>
            </a:r>
          </a:p>
        </p:txBody>
      </p:sp>
      <p:sp>
        <p:nvSpPr>
          <p:cNvPr id="14" name="Rectangle: Diagonal Corners Rounded 13">
            <a:extLst>
              <a:ext uri="{FF2B5EF4-FFF2-40B4-BE49-F238E27FC236}">
                <a16:creationId xmlns:a16="http://schemas.microsoft.com/office/drawing/2014/main" id="{889F0456-7EF3-40CA-BACD-AFA27DD281CE}"/>
              </a:ext>
            </a:extLst>
          </p:cNvPr>
          <p:cNvSpPr/>
          <p:nvPr/>
        </p:nvSpPr>
        <p:spPr>
          <a:xfrm>
            <a:off x="1028087" y="1102141"/>
            <a:ext cx="2321172" cy="50995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rgbClr val="4BC9F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Time protected</a:t>
            </a:r>
          </a:p>
        </p:txBody>
      </p:sp>
      <p:sp>
        <p:nvSpPr>
          <p:cNvPr id="15" name="Rectangle: Diagonal Corners Rounded 14">
            <a:extLst>
              <a:ext uri="{FF2B5EF4-FFF2-40B4-BE49-F238E27FC236}">
                <a16:creationId xmlns:a16="http://schemas.microsoft.com/office/drawing/2014/main" id="{974E7277-CDC8-417F-82A9-5F30FFE78A2E}"/>
              </a:ext>
            </a:extLst>
          </p:cNvPr>
          <p:cNvSpPr/>
          <p:nvPr/>
        </p:nvSpPr>
        <p:spPr>
          <a:xfrm>
            <a:off x="1644159" y="1791819"/>
            <a:ext cx="1806219" cy="50995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rgbClr val="4BC9F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Efficient</a:t>
            </a:r>
          </a:p>
        </p:txBody>
      </p:sp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98353753-D13D-4D33-AFD6-9CDB23CFE9A9}"/>
              </a:ext>
            </a:extLst>
          </p:cNvPr>
          <p:cNvSpPr/>
          <p:nvPr/>
        </p:nvSpPr>
        <p:spPr>
          <a:xfrm>
            <a:off x="6246497" y="1059686"/>
            <a:ext cx="2321172" cy="50995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rgbClr val="4BC9F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Purposeful</a:t>
            </a: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C0A31C2A-9917-4208-8588-A8AF8374B4A2}"/>
              </a:ext>
            </a:extLst>
          </p:cNvPr>
          <p:cNvSpPr/>
          <p:nvPr/>
        </p:nvSpPr>
        <p:spPr>
          <a:xfrm>
            <a:off x="5464647" y="1791819"/>
            <a:ext cx="3389206" cy="50995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rgbClr val="4BC9F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Part &amp; Incorrect examples</a:t>
            </a:r>
          </a:p>
        </p:txBody>
      </p:sp>
    </p:spTree>
    <p:extLst>
      <p:ext uri="{BB962C8B-B14F-4D97-AF65-F5344CB8AC3E}">
        <p14:creationId xmlns:p14="http://schemas.microsoft.com/office/powerpoint/2010/main" val="281124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14" grpId="0" animBg="1"/>
      <p:bldP spid="15" grpId="0" animBg="1"/>
      <p:bldP spid="16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0"/>
            <a:ext cx="2229898" cy="153441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67544" y="404663"/>
            <a:ext cx="5256584" cy="116705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6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ysClr val="windowText" lastClr="000000"/>
                </a:solidFill>
              </a:rPr>
              <a:t>Create a part example and an incorrect example specific to your subject / specialism.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8990" y="1772816"/>
            <a:ext cx="5697185" cy="109504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Extension Activity</a:t>
            </a:r>
          </a:p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What are the key misconceptions with your chosen example?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3392" y="3068960"/>
            <a:ext cx="7516826" cy="2680676"/>
          </a:xfrm>
          <a:prstGeom prst="roundRect">
            <a:avLst>
              <a:gd name="adj" fmla="val 7681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ysClr val="windowText" lastClr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516216" y="1139667"/>
            <a:ext cx="1800200" cy="1728192"/>
          </a:xfrm>
          <a:prstGeom prst="ellipse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latin typeface="Ravie" pitchFamily="82" charset="0"/>
              </a:rPr>
              <a:t>Finish</a:t>
            </a:r>
          </a:p>
        </p:txBody>
      </p:sp>
      <p:sp>
        <p:nvSpPr>
          <p:cNvPr id="9" name="Oval 8"/>
          <p:cNvSpPr/>
          <p:nvPr/>
        </p:nvSpPr>
        <p:spPr>
          <a:xfrm>
            <a:off x="6516216" y="1139667"/>
            <a:ext cx="1800200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Ravie" pitchFamily="82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6516216" y="1139667"/>
            <a:ext cx="1800200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Ravie" pitchFamily="82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6516216" y="1139667"/>
            <a:ext cx="1800200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Ravie" pitchFamily="82" charset="0"/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6516216" y="1139667"/>
            <a:ext cx="1800200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Ravie" pitchFamily="82" charset="0"/>
              </a:rPr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6516216" y="1139667"/>
            <a:ext cx="1800200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Ravie" pitchFamily="8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5188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58"/>
          <a:stretch/>
        </p:blipFill>
        <p:spPr>
          <a:xfrm>
            <a:off x="6739925" y="4798105"/>
            <a:ext cx="2013938" cy="1139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216" y="2269942"/>
            <a:ext cx="1315417" cy="145402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60374" y="404664"/>
            <a:ext cx="2023393" cy="1296144"/>
          </a:xfrm>
          <a:prstGeom prst="rightArrow">
            <a:avLst>
              <a:gd name="adj1" fmla="val 50000"/>
              <a:gd name="adj2" fmla="val 53410"/>
            </a:avLst>
          </a:prstGeom>
          <a:solidFill>
            <a:schemeClr val="bg1"/>
          </a:solidFill>
          <a:ln w="76200">
            <a:solidFill>
              <a:srgbClr val="67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ysClr val="windowText" lastClr="000000"/>
                </a:solidFill>
              </a:rPr>
              <a:t>Pose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60374" y="2348880"/>
            <a:ext cx="2023393" cy="1296144"/>
          </a:xfrm>
          <a:prstGeom prst="rightArrow">
            <a:avLst>
              <a:gd name="adj1" fmla="val 50000"/>
              <a:gd name="adj2" fmla="val 53410"/>
            </a:avLst>
          </a:prstGeom>
          <a:solidFill>
            <a:schemeClr val="bg1"/>
          </a:solidFill>
          <a:ln w="76200">
            <a:solidFill>
              <a:srgbClr val="67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ysClr val="windowText" lastClr="000000"/>
                </a:solidFill>
              </a:rPr>
              <a:t>Pause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458527" y="2348880"/>
            <a:ext cx="2108894" cy="1296144"/>
          </a:xfrm>
          <a:prstGeom prst="rightArrow">
            <a:avLst>
              <a:gd name="adj1" fmla="val 50000"/>
              <a:gd name="adj2" fmla="val 53410"/>
            </a:avLst>
          </a:prstGeom>
          <a:solidFill>
            <a:schemeClr val="bg1"/>
          </a:solidFill>
          <a:ln w="76200">
            <a:solidFill>
              <a:srgbClr val="67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ysClr val="windowText" lastClr="000000"/>
                </a:solidFill>
              </a:rPr>
              <a:t>Pair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566635" y="4466221"/>
            <a:ext cx="2023393" cy="1296144"/>
          </a:xfrm>
          <a:prstGeom prst="rightArrow">
            <a:avLst>
              <a:gd name="adj1" fmla="val 50000"/>
              <a:gd name="adj2" fmla="val 53410"/>
            </a:avLst>
          </a:prstGeom>
          <a:solidFill>
            <a:schemeClr val="bg1"/>
          </a:solidFill>
          <a:ln w="76200">
            <a:solidFill>
              <a:srgbClr val="67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ysClr val="windowText" lastClr="000000"/>
                </a:solidFill>
              </a:rPr>
              <a:t>Bounce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094" y="4622583"/>
            <a:ext cx="1609725" cy="106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1493" y="4666682"/>
            <a:ext cx="542925" cy="50482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771800" y="404664"/>
            <a:ext cx="5990232" cy="151216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D2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What are the common errors with teacher modelling?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175"/>
          <a:stretch/>
        </p:blipFill>
        <p:spPr>
          <a:xfrm>
            <a:off x="7230490" y="3820546"/>
            <a:ext cx="1022199" cy="1139782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430121" y="4466221"/>
            <a:ext cx="2108894" cy="1296144"/>
          </a:xfrm>
          <a:prstGeom prst="rightArrow">
            <a:avLst>
              <a:gd name="adj1" fmla="val 50000"/>
              <a:gd name="adj2" fmla="val 53410"/>
            </a:avLst>
          </a:prstGeom>
          <a:solidFill>
            <a:schemeClr val="bg1"/>
          </a:solidFill>
          <a:ln w="76200">
            <a:solidFill>
              <a:srgbClr val="67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ysClr val="windowText" lastClr="000000"/>
                </a:solidFill>
              </a:rPr>
              <a:t>Pounce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773" y="2490709"/>
            <a:ext cx="868297" cy="8073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7675021" y="2486071"/>
            <a:ext cx="868297" cy="80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97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17420" y="911522"/>
            <a:ext cx="4046966" cy="86832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Learning Environment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8575" y="1950613"/>
            <a:ext cx="4386042" cy="86832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Exposition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0903" y="2989704"/>
            <a:ext cx="4046966" cy="86832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Modelling</a:t>
            </a:r>
          </a:p>
        </p:txBody>
      </p:sp>
      <p:sp>
        <p:nvSpPr>
          <p:cNvPr id="3" name="Down Arrow 2"/>
          <p:cNvSpPr/>
          <p:nvPr/>
        </p:nvSpPr>
        <p:spPr>
          <a:xfrm>
            <a:off x="4004167" y="1544239"/>
            <a:ext cx="360219" cy="641982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4766887" y="2587841"/>
            <a:ext cx="360219" cy="641982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CE375E-6160-4FC2-8A72-4626A2341348}"/>
              </a:ext>
            </a:extLst>
          </p:cNvPr>
          <p:cNvSpPr/>
          <p:nvPr/>
        </p:nvSpPr>
        <p:spPr>
          <a:xfrm>
            <a:off x="220234" y="295457"/>
            <a:ext cx="5481622" cy="447494"/>
          </a:xfrm>
          <a:prstGeom prst="rect">
            <a:avLst/>
          </a:prstGeom>
          <a:solidFill>
            <a:srgbClr val="02ACC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667217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B562E48-ACF3-4F96-ABCA-9ACC6731A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888">
            <a:off x="4372974" y="1189258"/>
            <a:ext cx="4610327" cy="488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1669A4-EE9D-4997-8FCB-8AC81F4B2149}"/>
              </a:ext>
            </a:extLst>
          </p:cNvPr>
          <p:cNvSpPr/>
          <p:nvPr/>
        </p:nvSpPr>
        <p:spPr>
          <a:xfrm>
            <a:off x="211442" y="387775"/>
            <a:ext cx="5481622" cy="447494"/>
          </a:xfrm>
          <a:prstGeom prst="rect">
            <a:avLst/>
          </a:prstGeom>
          <a:solidFill>
            <a:srgbClr val="02ACC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Questions &amp; Summary 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9C5D041-08BD-4461-AB2D-E723DECA0755}"/>
              </a:ext>
            </a:extLst>
          </p:cNvPr>
          <p:cNvSpPr/>
          <p:nvPr/>
        </p:nvSpPr>
        <p:spPr>
          <a:xfrm>
            <a:off x="480674" y="1028699"/>
            <a:ext cx="3244361" cy="975946"/>
          </a:xfrm>
          <a:prstGeom prst="wedgeRoundRectCallout">
            <a:avLst>
              <a:gd name="adj1" fmla="val -38990"/>
              <a:gd name="adj2" fmla="val 87725"/>
              <a:gd name="adj3" fmla="val 16667"/>
            </a:avLst>
          </a:prstGeom>
          <a:solidFill>
            <a:schemeClr val="bg1"/>
          </a:solidFill>
          <a:ln w="57150">
            <a:solidFill>
              <a:srgbClr val="02ACC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Why does…?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EEA34FB-E0CE-4A83-836C-EC3D38FAFB7B}"/>
              </a:ext>
            </a:extLst>
          </p:cNvPr>
          <p:cNvSpPr/>
          <p:nvPr/>
        </p:nvSpPr>
        <p:spPr>
          <a:xfrm>
            <a:off x="1400908" y="2293876"/>
            <a:ext cx="3244361" cy="975946"/>
          </a:xfrm>
          <a:prstGeom prst="wedgeRoundRectCallout">
            <a:avLst>
              <a:gd name="adj1" fmla="val 37162"/>
              <a:gd name="adj2" fmla="val 89527"/>
              <a:gd name="adj3" fmla="val 16667"/>
            </a:avLst>
          </a:prstGeom>
          <a:solidFill>
            <a:schemeClr val="bg1"/>
          </a:solidFill>
          <a:ln w="57150">
            <a:solidFill>
              <a:srgbClr val="02ACC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What if…?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FA85B1A-B993-451F-BD01-68A5F2630983}"/>
              </a:ext>
            </a:extLst>
          </p:cNvPr>
          <p:cNvSpPr/>
          <p:nvPr/>
        </p:nvSpPr>
        <p:spPr>
          <a:xfrm>
            <a:off x="480674" y="3763108"/>
            <a:ext cx="3581372" cy="193430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ED21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The golden nuggets for me were</a:t>
            </a:r>
          </a:p>
          <a:p>
            <a:pPr algn="ctr"/>
            <a:endParaRPr lang="en-GB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ysClr val="windowText" lastClr="0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ysClr val="windowText" lastClr="0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ysClr val="windowText" lastClr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8204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0234" y="295457"/>
            <a:ext cx="5481622" cy="447494"/>
          </a:xfrm>
          <a:prstGeom prst="rect">
            <a:avLst/>
          </a:prstGeom>
          <a:solidFill>
            <a:srgbClr val="02ACC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Next Session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745670" y="950334"/>
            <a:ext cx="6788727" cy="764597"/>
          </a:xfrm>
          <a:prstGeom prst="rect">
            <a:avLst/>
          </a:prstGeom>
          <a:solidFill>
            <a:schemeClr val="bg1"/>
          </a:solidFill>
          <a:ln w="38100">
            <a:solidFill>
              <a:srgbClr val="FED2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Friday 28</a:t>
            </a:r>
            <a:r>
              <a:rPr lang="en-GB" sz="2000" baseline="30000" dirty="0">
                <a:solidFill>
                  <a:schemeClr val="tx1"/>
                </a:solidFill>
              </a:rPr>
              <a:t>th</a:t>
            </a:r>
            <a:r>
              <a:rPr lang="en-GB" sz="2000" dirty="0">
                <a:solidFill>
                  <a:schemeClr val="tx1"/>
                </a:solidFill>
              </a:rPr>
              <a:t> August</a:t>
            </a:r>
          </a:p>
        </p:txBody>
      </p:sp>
      <p:sp>
        <p:nvSpPr>
          <p:cNvPr id="5" name="Rectangle 4"/>
          <p:cNvSpPr/>
          <p:nvPr/>
        </p:nvSpPr>
        <p:spPr>
          <a:xfrm>
            <a:off x="1745670" y="2003715"/>
            <a:ext cx="6788727" cy="1162912"/>
          </a:xfrm>
          <a:prstGeom prst="rect">
            <a:avLst/>
          </a:prstGeom>
          <a:solidFill>
            <a:schemeClr val="bg1"/>
          </a:solidFill>
          <a:ln w="38100">
            <a:solidFill>
              <a:srgbClr val="E33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Questioning – </a:t>
            </a:r>
            <a:r>
              <a:rPr lang="en-GB" dirty="0">
                <a:solidFill>
                  <a:sysClr val="windowText" lastClr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br>
              <a:rPr lang="en-GB" dirty="0">
                <a:solidFill>
                  <a:sysClr val="windowText" lastClr="000000"/>
                </a:solidFill>
              </a:rPr>
            </a:br>
            <a:r>
              <a:rPr lang="en-GB" dirty="0">
                <a:solidFill>
                  <a:sysClr val="windowText" lastClr="000000"/>
                </a:solidFill>
              </a:rPr>
              <a:t>Responsive Teaching – </a:t>
            </a:r>
            <a:r>
              <a:rPr lang="en-GB" dirty="0">
                <a:solidFill>
                  <a:sysClr val="windowText" lastClr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br>
              <a:rPr lang="en-GB" dirty="0">
                <a:solidFill>
                  <a:sysClr val="windowText" lastClr="000000"/>
                </a:solidFill>
              </a:rPr>
            </a:br>
            <a:r>
              <a:rPr lang="en-GB" dirty="0">
                <a:solidFill>
                  <a:sysClr val="windowText" lastClr="000000"/>
                </a:solidFill>
              </a:rPr>
              <a:t>Feedback – </a:t>
            </a:r>
            <a:r>
              <a:rPr lang="en-GB" dirty="0">
                <a:solidFill>
                  <a:sysClr val="windowText" lastClr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en-GB" sz="200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45670" y="3315566"/>
            <a:ext cx="6788727" cy="1162912"/>
          </a:xfrm>
          <a:prstGeom prst="rect">
            <a:avLst/>
          </a:prstGeom>
          <a:solidFill>
            <a:schemeClr val="bg1"/>
          </a:solidFill>
          <a:ln w="38100">
            <a:solidFill>
              <a:srgbClr val="E33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How much of your student’s work is demonstrably better because of your feedback? </a:t>
            </a:r>
          </a:p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Could you find examples of Before &amp; After feedback?</a:t>
            </a:r>
          </a:p>
        </p:txBody>
      </p:sp>
      <p:sp>
        <p:nvSpPr>
          <p:cNvPr id="9" name="Rectangle 8"/>
          <p:cNvSpPr/>
          <p:nvPr/>
        </p:nvSpPr>
        <p:spPr>
          <a:xfrm>
            <a:off x="1745671" y="4627418"/>
            <a:ext cx="6788727" cy="1162912"/>
          </a:xfrm>
          <a:prstGeom prst="rect">
            <a:avLst/>
          </a:prstGeom>
          <a:solidFill>
            <a:schemeClr val="bg1"/>
          </a:solidFill>
          <a:ln w="38100">
            <a:solidFill>
              <a:srgbClr val="E33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130" y="2151783"/>
            <a:ext cx="1095375" cy="866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42" y="997605"/>
            <a:ext cx="794749" cy="7947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645" y="3461194"/>
            <a:ext cx="866341" cy="8716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586" y="4764704"/>
            <a:ext cx="826457" cy="8076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CAC9A9-4774-4EC7-99EE-CB99B54D1DBC}"/>
              </a:ext>
            </a:extLst>
          </p:cNvPr>
          <p:cNvSpPr/>
          <p:nvPr/>
        </p:nvSpPr>
        <p:spPr>
          <a:xfrm>
            <a:off x="472148" y="2870544"/>
            <a:ext cx="10352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Pre-Read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F00B10-1E53-48BB-BE48-36A4187051B1}"/>
              </a:ext>
            </a:extLst>
          </p:cNvPr>
          <p:cNvSpPr/>
          <p:nvPr/>
        </p:nvSpPr>
        <p:spPr>
          <a:xfrm>
            <a:off x="583154" y="4258086"/>
            <a:ext cx="83260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Reflect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4FFBE4-97B4-49DA-8C51-D85BCDA2607D}"/>
              </a:ext>
            </a:extLst>
          </p:cNvPr>
          <p:cNvSpPr/>
          <p:nvPr/>
        </p:nvSpPr>
        <p:spPr>
          <a:xfrm>
            <a:off x="584214" y="5501465"/>
            <a:ext cx="83048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Extend</a:t>
            </a:r>
          </a:p>
        </p:txBody>
      </p:sp>
    </p:spTree>
    <p:extLst>
      <p:ext uri="{BB962C8B-B14F-4D97-AF65-F5344CB8AC3E}">
        <p14:creationId xmlns:p14="http://schemas.microsoft.com/office/powerpoint/2010/main" val="1491447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317420" y="911522"/>
            <a:ext cx="4046966" cy="868325"/>
          </a:xfrm>
          <a:prstGeom prst="rect">
            <a:avLst/>
          </a:prstGeom>
          <a:solidFill>
            <a:srgbClr val="E02F4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Learning Environment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8575" y="1950613"/>
            <a:ext cx="4386042" cy="8683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Exposition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0903" y="2989704"/>
            <a:ext cx="4046966" cy="86832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Modelling</a:t>
            </a:r>
          </a:p>
        </p:txBody>
      </p:sp>
      <p:sp>
        <p:nvSpPr>
          <p:cNvPr id="3" name="Down Arrow 2"/>
          <p:cNvSpPr/>
          <p:nvPr/>
        </p:nvSpPr>
        <p:spPr>
          <a:xfrm>
            <a:off x="4004167" y="1544239"/>
            <a:ext cx="360219" cy="641982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>
            <a:off x="4766887" y="2587841"/>
            <a:ext cx="360219" cy="641982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CE375E-6160-4FC2-8A72-4626A2341348}"/>
              </a:ext>
            </a:extLst>
          </p:cNvPr>
          <p:cNvSpPr/>
          <p:nvPr/>
        </p:nvSpPr>
        <p:spPr>
          <a:xfrm>
            <a:off x="220234" y="295457"/>
            <a:ext cx="5481622" cy="447494"/>
          </a:xfrm>
          <a:prstGeom prst="rect">
            <a:avLst/>
          </a:prstGeom>
          <a:solidFill>
            <a:srgbClr val="02ACC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64932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ACE375E-6160-4FC2-8A72-4626A2341348}"/>
              </a:ext>
            </a:extLst>
          </p:cNvPr>
          <p:cNvSpPr/>
          <p:nvPr/>
        </p:nvSpPr>
        <p:spPr>
          <a:xfrm>
            <a:off x="220234" y="295457"/>
            <a:ext cx="5481622" cy="447494"/>
          </a:xfrm>
          <a:prstGeom prst="rect">
            <a:avLst/>
          </a:prstGeom>
          <a:solidFill>
            <a:srgbClr val="02ACC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Pre-Reading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16EC62-4AD7-4E53-88AA-FAC9AE9FE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406769"/>
            <a:ext cx="3991273" cy="40803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9789BB-A475-4B2A-AA56-FF5269A14550}"/>
              </a:ext>
            </a:extLst>
          </p:cNvPr>
          <p:cNvSpPr/>
          <p:nvPr/>
        </p:nvSpPr>
        <p:spPr>
          <a:xfrm>
            <a:off x="551952" y="1923457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Open Sans" panose="020B0606030504020204" pitchFamily="34" charset="0"/>
              </a:rPr>
              <a:t>Learning 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Open Sans" panose="020B0606030504020204" pitchFamily="34" charset="0"/>
              </a:rPr>
              <a:t>Exposition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b="1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Open Sans" panose="020B0606030504020204" pitchFamily="34" charset="0"/>
              </a:rPr>
              <a:t>Modelling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82966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2ED3D2-E0D9-4250-AEED-1F84D2C55438}"/>
              </a:ext>
            </a:extLst>
          </p:cNvPr>
          <p:cNvSpPr/>
          <p:nvPr/>
        </p:nvSpPr>
        <p:spPr>
          <a:xfrm>
            <a:off x="211442" y="387775"/>
            <a:ext cx="5481622" cy="447494"/>
          </a:xfrm>
          <a:prstGeom prst="rect">
            <a:avLst/>
          </a:prstGeom>
          <a:solidFill>
            <a:srgbClr val="02ACC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Learning Environments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98770F3-7844-4A23-B800-B860D22365B4}"/>
              </a:ext>
            </a:extLst>
          </p:cNvPr>
          <p:cNvSpPr/>
          <p:nvPr/>
        </p:nvSpPr>
        <p:spPr>
          <a:xfrm>
            <a:off x="861646" y="2857500"/>
            <a:ext cx="8007052" cy="26113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FCF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6575" indent="184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ysClr val="windowText" lastClr="000000"/>
                </a:solidFill>
              </a:rPr>
              <a:t>Environmental conditions precede feelings and behaviours</a:t>
            </a:r>
          </a:p>
          <a:p>
            <a:pPr marL="536575" indent="184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ysClr val="windowText" lastClr="000000"/>
                </a:solidFill>
              </a:rPr>
              <a:t>Normative messaging build culture</a:t>
            </a:r>
          </a:p>
          <a:p>
            <a:pPr marL="536575" indent="184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ysClr val="windowText" lastClr="000000"/>
                </a:solidFill>
              </a:rPr>
              <a:t>You promote what you permit</a:t>
            </a:r>
          </a:p>
          <a:p>
            <a:pPr marL="536575" indent="184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ysClr val="windowText" lastClr="000000"/>
                </a:solidFill>
              </a:rPr>
              <a:t>Effective environments are difficult to develop but easy to see</a:t>
            </a:r>
          </a:p>
          <a:p>
            <a:pPr marL="536575" indent="1841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ysClr val="windowText" lastClr="000000"/>
                </a:solidFill>
              </a:rPr>
              <a:t>Every action either builds or erodes your desired environment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41F467-1C9A-4FE6-81C8-ABC3CDEBEB03}"/>
              </a:ext>
            </a:extLst>
          </p:cNvPr>
          <p:cNvSpPr/>
          <p:nvPr/>
        </p:nvSpPr>
        <p:spPr>
          <a:xfrm>
            <a:off x="449616" y="3659065"/>
            <a:ext cx="914400" cy="1008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6" descr="green-tick-in-circle-1147519 - Vox Mundi">
            <a:extLst>
              <a:ext uri="{FF2B5EF4-FFF2-40B4-BE49-F238E27FC236}">
                <a16:creationId xmlns:a16="http://schemas.microsoft.com/office/drawing/2014/main" id="{9CE14429-C513-48A5-B48C-A2D273437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35" y="3431838"/>
            <a:ext cx="1263028" cy="146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3E7ED29-FE49-4FBD-A016-C0ECA4F02063}"/>
              </a:ext>
            </a:extLst>
          </p:cNvPr>
          <p:cNvSpPr/>
          <p:nvPr/>
        </p:nvSpPr>
        <p:spPr>
          <a:xfrm>
            <a:off x="404446" y="3705865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8" descr="Important stamp rubber grunge Royalty Free Vector Image">
            <a:extLst>
              <a:ext uri="{FF2B5EF4-FFF2-40B4-BE49-F238E27FC236}">
                <a16:creationId xmlns:a16="http://schemas.microsoft.com/office/drawing/2014/main" id="{1B9650E9-89E8-418C-8096-E78408B67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1" b="16243"/>
          <a:stretch/>
        </p:blipFill>
        <p:spPr bwMode="auto">
          <a:xfrm>
            <a:off x="371108" y="3752561"/>
            <a:ext cx="981075" cy="80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6F8CBA-94F5-47BA-9831-ECF199DE868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5711" y="1380795"/>
            <a:ext cx="1848089" cy="1247797"/>
          </a:xfrm>
          <a:prstGeom prst="rect">
            <a:avLst/>
          </a:prstGeom>
        </p:spPr>
      </p:pic>
      <p:pic>
        <p:nvPicPr>
          <p:cNvPr id="1026" name="Picture 2" descr="Ladder Scaffold Svg Png Icon Free Download (#556936 ...">
            <a:extLst>
              <a:ext uri="{FF2B5EF4-FFF2-40B4-BE49-F238E27FC236}">
                <a16:creationId xmlns:a16="http://schemas.microsoft.com/office/drawing/2014/main" id="{452D4E33-C9C4-4983-BC66-0ADFC9AE20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9"/>
          <a:stretch/>
        </p:blipFill>
        <p:spPr bwMode="auto">
          <a:xfrm>
            <a:off x="6151421" y="1272183"/>
            <a:ext cx="915626" cy="125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56384EA-A2D6-492A-A07A-880C68A15D95}"/>
              </a:ext>
            </a:extLst>
          </p:cNvPr>
          <p:cNvGrpSpPr/>
          <p:nvPr/>
        </p:nvGrpSpPr>
        <p:grpSpPr>
          <a:xfrm>
            <a:off x="4422530" y="1289778"/>
            <a:ext cx="1430621" cy="1240926"/>
            <a:chOff x="2952253" y="1160935"/>
            <a:chExt cx="1705145" cy="1469176"/>
          </a:xfrm>
        </p:grpSpPr>
        <p:sp>
          <p:nvSpPr>
            <p:cNvPr id="17" name="Circle: Hollow 16">
              <a:extLst>
                <a:ext uri="{FF2B5EF4-FFF2-40B4-BE49-F238E27FC236}">
                  <a16:creationId xmlns:a16="http://schemas.microsoft.com/office/drawing/2014/main" id="{E03C3365-05A3-4C6E-98EF-0241E1576664}"/>
                </a:ext>
              </a:extLst>
            </p:cNvPr>
            <p:cNvSpPr/>
            <p:nvPr/>
          </p:nvSpPr>
          <p:spPr>
            <a:xfrm>
              <a:off x="3498730" y="1579845"/>
              <a:ext cx="641838" cy="641838"/>
            </a:xfrm>
            <a:prstGeom prst="donut">
              <a:avLst>
                <a:gd name="adj" fmla="val 894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DC1B2B8-FC05-4D94-B812-E72877A9F772}"/>
                </a:ext>
              </a:extLst>
            </p:cNvPr>
            <p:cNvSpPr/>
            <p:nvPr/>
          </p:nvSpPr>
          <p:spPr>
            <a:xfrm>
              <a:off x="3573465" y="1654580"/>
              <a:ext cx="492369" cy="492369"/>
            </a:xfrm>
            <a:prstGeom prst="ellipse">
              <a:avLst/>
            </a:prstGeom>
            <a:solidFill>
              <a:srgbClr val="FED21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DBD7C516-A40D-43E1-A627-A79BA9DF4B87}"/>
                </a:ext>
              </a:extLst>
            </p:cNvPr>
            <p:cNvSpPr/>
            <p:nvPr/>
          </p:nvSpPr>
          <p:spPr>
            <a:xfrm>
              <a:off x="4090295" y="1704721"/>
              <a:ext cx="567103" cy="399479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3C13FCD6-B40F-474B-9D06-93FD8D64941B}"/>
                </a:ext>
              </a:extLst>
            </p:cNvPr>
            <p:cNvSpPr/>
            <p:nvPr/>
          </p:nvSpPr>
          <p:spPr>
            <a:xfrm flipH="1">
              <a:off x="2952253" y="1704721"/>
              <a:ext cx="567103" cy="399479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F0BA0304-812E-4EC4-8BF8-11C3DD2BFB50}"/>
                </a:ext>
              </a:extLst>
            </p:cNvPr>
            <p:cNvSpPr/>
            <p:nvPr/>
          </p:nvSpPr>
          <p:spPr>
            <a:xfrm rot="2707373">
              <a:off x="3891682" y="2146820"/>
              <a:ext cx="567103" cy="399479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F05EBAFF-8C6E-4DA8-85C6-29E80037BF8A}"/>
                </a:ext>
              </a:extLst>
            </p:cNvPr>
            <p:cNvSpPr/>
            <p:nvPr/>
          </p:nvSpPr>
          <p:spPr>
            <a:xfrm rot="2707373" flipH="1">
              <a:off x="3208461" y="1258099"/>
              <a:ext cx="567103" cy="399479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BA114E53-6197-42B9-81AC-1D2D4C35653C}"/>
                </a:ext>
              </a:extLst>
            </p:cNvPr>
            <p:cNvSpPr/>
            <p:nvPr/>
          </p:nvSpPr>
          <p:spPr>
            <a:xfrm rot="18617655">
              <a:off x="3857016" y="1244747"/>
              <a:ext cx="567103" cy="399479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B6440004-1631-4D45-9972-F19693D3E79A}"/>
                </a:ext>
              </a:extLst>
            </p:cNvPr>
            <p:cNvSpPr/>
            <p:nvPr/>
          </p:nvSpPr>
          <p:spPr>
            <a:xfrm rot="18617655" flipH="1" flipV="1">
              <a:off x="3187292" y="2134841"/>
              <a:ext cx="567103" cy="399479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ADB97E6-86F2-488E-811D-C097816FD27B}"/>
              </a:ext>
            </a:extLst>
          </p:cNvPr>
          <p:cNvSpPr/>
          <p:nvPr/>
        </p:nvSpPr>
        <p:spPr>
          <a:xfrm>
            <a:off x="501900" y="1043684"/>
            <a:ext cx="34040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good or for bad</a:t>
            </a:r>
          </a:p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are products of</a:t>
            </a:r>
          </a:p>
          <a:p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our environment</a:t>
            </a:r>
          </a:p>
        </p:txBody>
      </p:sp>
    </p:spTree>
    <p:extLst>
      <p:ext uri="{BB962C8B-B14F-4D97-AF65-F5344CB8AC3E}">
        <p14:creationId xmlns:p14="http://schemas.microsoft.com/office/powerpoint/2010/main" val="217738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2ED3D2-E0D9-4250-AEED-1F84D2C55438}"/>
              </a:ext>
            </a:extLst>
          </p:cNvPr>
          <p:cNvSpPr/>
          <p:nvPr/>
        </p:nvSpPr>
        <p:spPr>
          <a:xfrm>
            <a:off x="211442" y="387775"/>
            <a:ext cx="5481622" cy="447494"/>
          </a:xfrm>
          <a:prstGeom prst="rect">
            <a:avLst/>
          </a:prstGeom>
          <a:solidFill>
            <a:srgbClr val="02ACC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Learning Environments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DD15EA-B5A0-47F1-86BE-E9A42C47C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42" y="896813"/>
            <a:ext cx="1806219" cy="5187461"/>
          </a:xfrm>
          <a:prstGeom prst="rect">
            <a:avLst/>
          </a:prstGeom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C86AECEA-648A-4579-B54F-9101B92E0664}"/>
              </a:ext>
            </a:extLst>
          </p:cNvPr>
          <p:cNvSpPr/>
          <p:nvPr/>
        </p:nvSpPr>
        <p:spPr>
          <a:xfrm>
            <a:off x="3573025" y="1058567"/>
            <a:ext cx="2221718" cy="50995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rgbClr val="4BC9F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Positive Language</a:t>
            </a:r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BC38A0C9-7434-4EDD-8B38-34BEBEFB7A17}"/>
              </a:ext>
            </a:extLst>
          </p:cNvPr>
          <p:cNvSpPr/>
          <p:nvPr/>
        </p:nvSpPr>
        <p:spPr>
          <a:xfrm>
            <a:off x="4188268" y="1791819"/>
            <a:ext cx="2836786" cy="50995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rgbClr val="4BC9F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Modelled Behaviour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B101EA-31AD-483E-A2BF-2879AEC7F177}"/>
              </a:ext>
            </a:extLst>
          </p:cNvPr>
          <p:cNvSpPr/>
          <p:nvPr/>
        </p:nvSpPr>
        <p:spPr>
          <a:xfrm>
            <a:off x="2174830" y="2991451"/>
            <a:ext cx="3561103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Positive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Respectful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Celebratory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Challenging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Effort over outcome</a:t>
            </a:r>
          </a:p>
        </p:txBody>
      </p:sp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FF2F9689-F1FA-46D1-832F-29D895C15607}"/>
              </a:ext>
            </a:extLst>
          </p:cNvPr>
          <p:cNvSpPr/>
          <p:nvPr/>
        </p:nvSpPr>
        <p:spPr>
          <a:xfrm>
            <a:off x="1028087" y="1102141"/>
            <a:ext cx="2321172" cy="50995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rgbClr val="4BC9F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Seating for Learning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43892B1C-11C3-4DF5-80B0-E09FB827C4D8}"/>
              </a:ext>
            </a:extLst>
          </p:cNvPr>
          <p:cNvSpPr/>
          <p:nvPr/>
        </p:nvSpPr>
        <p:spPr>
          <a:xfrm>
            <a:off x="1644159" y="1791819"/>
            <a:ext cx="2321172" cy="50995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rgbClr val="4BC9F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Useful Displays</a:t>
            </a: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0DF1F905-9375-4F32-8179-15898E759DC2}"/>
              </a:ext>
            </a:extLst>
          </p:cNvPr>
          <p:cNvSpPr/>
          <p:nvPr/>
        </p:nvSpPr>
        <p:spPr>
          <a:xfrm>
            <a:off x="6018509" y="1059686"/>
            <a:ext cx="2549160" cy="50995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38100">
            <a:solidFill>
              <a:srgbClr val="4BC9F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Explicit ethos / values</a:t>
            </a:r>
          </a:p>
        </p:txBody>
      </p:sp>
    </p:spTree>
    <p:extLst>
      <p:ext uri="{BB962C8B-B14F-4D97-AF65-F5344CB8AC3E}">
        <p14:creationId xmlns:p14="http://schemas.microsoft.com/office/powerpoint/2010/main" val="424294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0"/>
            <a:ext cx="2229898" cy="153441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67544" y="404663"/>
            <a:ext cx="5256584" cy="116705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6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ysClr val="windowText" lastClr="000000"/>
                </a:solidFill>
              </a:rPr>
              <a:t>Describe the learning environment you hope to create using ONE of the sentence starters below: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8990" y="1772816"/>
            <a:ext cx="5697185" cy="109504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</a:rPr>
              <a:t>Extension Activity:</a:t>
            </a:r>
          </a:p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What three words do you hope people use to describe your learning environment?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3392" y="3068960"/>
            <a:ext cx="7516826" cy="2680676"/>
          </a:xfrm>
          <a:prstGeom prst="roundRect">
            <a:avLst>
              <a:gd name="adj" fmla="val 7681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ysClr val="windowText" lastClr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516216" y="1139667"/>
            <a:ext cx="1800200" cy="1728192"/>
          </a:xfrm>
          <a:prstGeom prst="ellipse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  <a:latin typeface="Ravie" pitchFamily="82" charset="0"/>
              </a:rPr>
              <a:t>Finish</a:t>
            </a:r>
          </a:p>
        </p:txBody>
      </p:sp>
      <p:sp>
        <p:nvSpPr>
          <p:cNvPr id="9" name="Oval 8"/>
          <p:cNvSpPr/>
          <p:nvPr/>
        </p:nvSpPr>
        <p:spPr>
          <a:xfrm>
            <a:off x="6516216" y="1139667"/>
            <a:ext cx="1800200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Ravie" pitchFamily="82" charset="0"/>
              </a:rPr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6516216" y="1139667"/>
            <a:ext cx="1800200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Ravie" pitchFamily="82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6516216" y="1139667"/>
            <a:ext cx="1800200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Ravie" pitchFamily="82" charset="0"/>
              </a:rPr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6516216" y="1139667"/>
            <a:ext cx="1800200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Ravie" pitchFamily="82" charset="0"/>
              </a:rPr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6516216" y="1139667"/>
            <a:ext cx="1800200" cy="172819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  <a:latin typeface="Ravie" pitchFamily="82" charset="0"/>
              </a:rPr>
              <a:t>5</a:t>
            </a:r>
          </a:p>
        </p:txBody>
      </p:sp>
      <p:sp>
        <p:nvSpPr>
          <p:cNvPr id="6" name="Rectangle 5"/>
          <p:cNvSpPr/>
          <p:nvPr/>
        </p:nvSpPr>
        <p:spPr>
          <a:xfrm>
            <a:off x="577072" y="3167390"/>
            <a:ext cx="2861489" cy="29238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my classroom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tudents feel…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They experience 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Visitors will see 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247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10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1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358"/>
          <a:stretch/>
        </p:blipFill>
        <p:spPr>
          <a:xfrm>
            <a:off x="6739925" y="4798105"/>
            <a:ext cx="2013938" cy="11397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4216" y="2269942"/>
            <a:ext cx="1315417" cy="145402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60374" y="404664"/>
            <a:ext cx="2023393" cy="1296144"/>
          </a:xfrm>
          <a:prstGeom prst="rightArrow">
            <a:avLst>
              <a:gd name="adj1" fmla="val 50000"/>
              <a:gd name="adj2" fmla="val 53410"/>
            </a:avLst>
          </a:prstGeom>
          <a:solidFill>
            <a:schemeClr val="bg1"/>
          </a:solidFill>
          <a:ln w="76200">
            <a:solidFill>
              <a:srgbClr val="67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ysClr val="windowText" lastClr="000000"/>
                </a:solidFill>
              </a:rPr>
              <a:t>Pose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60374" y="2348880"/>
            <a:ext cx="2023393" cy="1296144"/>
          </a:xfrm>
          <a:prstGeom prst="rightArrow">
            <a:avLst>
              <a:gd name="adj1" fmla="val 50000"/>
              <a:gd name="adj2" fmla="val 53410"/>
            </a:avLst>
          </a:prstGeom>
          <a:solidFill>
            <a:schemeClr val="bg1"/>
          </a:solidFill>
          <a:ln w="76200">
            <a:solidFill>
              <a:srgbClr val="67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ysClr val="windowText" lastClr="000000"/>
                </a:solidFill>
              </a:rPr>
              <a:t>Pause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458527" y="2348880"/>
            <a:ext cx="2108894" cy="1296144"/>
          </a:xfrm>
          <a:prstGeom prst="rightArrow">
            <a:avLst>
              <a:gd name="adj1" fmla="val 50000"/>
              <a:gd name="adj2" fmla="val 53410"/>
            </a:avLst>
          </a:prstGeom>
          <a:solidFill>
            <a:schemeClr val="bg1"/>
          </a:solidFill>
          <a:ln w="76200">
            <a:solidFill>
              <a:srgbClr val="67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ysClr val="windowText" lastClr="000000"/>
                </a:solidFill>
              </a:rPr>
              <a:t>Pair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566635" y="4466221"/>
            <a:ext cx="2023393" cy="1296144"/>
          </a:xfrm>
          <a:prstGeom prst="rightArrow">
            <a:avLst>
              <a:gd name="adj1" fmla="val 50000"/>
              <a:gd name="adj2" fmla="val 53410"/>
            </a:avLst>
          </a:prstGeom>
          <a:solidFill>
            <a:schemeClr val="bg1"/>
          </a:solidFill>
          <a:ln w="76200">
            <a:solidFill>
              <a:srgbClr val="67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ysClr val="windowText" lastClr="000000"/>
                </a:solidFill>
              </a:rPr>
              <a:t>Bounce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094" y="4622583"/>
            <a:ext cx="1609725" cy="106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1493" y="4666682"/>
            <a:ext cx="542925" cy="50482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771800" y="404664"/>
            <a:ext cx="5990232" cy="151216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ED2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What will you do on a daily basis to maintain an effective learning environment?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175"/>
          <a:stretch/>
        </p:blipFill>
        <p:spPr>
          <a:xfrm>
            <a:off x="7230490" y="3820546"/>
            <a:ext cx="1022199" cy="1139782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430121" y="4466221"/>
            <a:ext cx="2108894" cy="1296144"/>
          </a:xfrm>
          <a:prstGeom prst="rightArrow">
            <a:avLst>
              <a:gd name="adj1" fmla="val 50000"/>
              <a:gd name="adj2" fmla="val 53410"/>
            </a:avLst>
          </a:prstGeom>
          <a:solidFill>
            <a:schemeClr val="bg1"/>
          </a:solidFill>
          <a:ln w="76200">
            <a:solidFill>
              <a:srgbClr val="6767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ysClr val="windowText" lastClr="000000"/>
                </a:solidFill>
              </a:rPr>
              <a:t>Pounce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773" y="2490709"/>
            <a:ext cx="868297" cy="8073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7675021" y="2486071"/>
            <a:ext cx="868297" cy="80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17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B562E48-ACF3-4F96-ABCA-9ACC6731A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888">
            <a:off x="4372974" y="1189258"/>
            <a:ext cx="4610327" cy="488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1669A4-EE9D-4997-8FCB-8AC81F4B2149}"/>
              </a:ext>
            </a:extLst>
          </p:cNvPr>
          <p:cNvSpPr/>
          <p:nvPr/>
        </p:nvSpPr>
        <p:spPr>
          <a:xfrm>
            <a:off x="211442" y="387775"/>
            <a:ext cx="5481622" cy="447494"/>
          </a:xfrm>
          <a:prstGeom prst="rect">
            <a:avLst/>
          </a:prstGeom>
          <a:solidFill>
            <a:srgbClr val="02ACC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Questions &amp; Summary 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9C5D041-08BD-4461-AB2D-E723DECA0755}"/>
              </a:ext>
            </a:extLst>
          </p:cNvPr>
          <p:cNvSpPr/>
          <p:nvPr/>
        </p:nvSpPr>
        <p:spPr>
          <a:xfrm>
            <a:off x="480674" y="1028699"/>
            <a:ext cx="3244361" cy="975946"/>
          </a:xfrm>
          <a:prstGeom prst="wedgeRoundRectCallout">
            <a:avLst>
              <a:gd name="adj1" fmla="val -38990"/>
              <a:gd name="adj2" fmla="val 87725"/>
              <a:gd name="adj3" fmla="val 16667"/>
            </a:avLst>
          </a:prstGeom>
          <a:solidFill>
            <a:schemeClr val="bg1"/>
          </a:solidFill>
          <a:ln w="57150">
            <a:solidFill>
              <a:srgbClr val="02ACC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Why does…?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EEA34FB-E0CE-4A83-836C-EC3D38FAFB7B}"/>
              </a:ext>
            </a:extLst>
          </p:cNvPr>
          <p:cNvSpPr/>
          <p:nvPr/>
        </p:nvSpPr>
        <p:spPr>
          <a:xfrm>
            <a:off x="1400908" y="2293876"/>
            <a:ext cx="3244361" cy="975946"/>
          </a:xfrm>
          <a:prstGeom prst="wedgeRoundRectCallout">
            <a:avLst>
              <a:gd name="adj1" fmla="val 37162"/>
              <a:gd name="adj2" fmla="val 89527"/>
              <a:gd name="adj3" fmla="val 16667"/>
            </a:avLst>
          </a:prstGeom>
          <a:solidFill>
            <a:schemeClr val="bg1"/>
          </a:solidFill>
          <a:ln w="57150">
            <a:solidFill>
              <a:srgbClr val="02ACC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What if…?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FA85B1A-B993-451F-BD01-68A5F2630983}"/>
              </a:ext>
            </a:extLst>
          </p:cNvPr>
          <p:cNvSpPr/>
          <p:nvPr/>
        </p:nvSpPr>
        <p:spPr>
          <a:xfrm>
            <a:off x="480674" y="3763108"/>
            <a:ext cx="3581372" cy="193430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ED21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The golden nuggets for me were</a:t>
            </a:r>
          </a:p>
          <a:p>
            <a:pPr algn="ctr"/>
            <a:endParaRPr lang="en-GB" dirty="0">
              <a:solidFill>
                <a:sysClr val="windowText" lastClr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ysClr val="windowText" lastClr="0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ysClr val="windowText" lastClr="00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ysClr val="windowText" lastClr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752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14439</TotalTime>
  <Words>693</Words>
  <Application>Microsoft Office PowerPoint</Application>
  <PresentationFormat>On-screen Show (4:3)</PresentationFormat>
  <Paragraphs>201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Open Sans</vt:lpstr>
      <vt:lpstr>Ravie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Baker</dc:creator>
  <cp:lastModifiedBy>user</cp:lastModifiedBy>
  <cp:revision>187</cp:revision>
  <cp:lastPrinted>2019-10-07T09:11:44Z</cp:lastPrinted>
  <dcterms:created xsi:type="dcterms:W3CDTF">2016-01-23T13:55:39Z</dcterms:created>
  <dcterms:modified xsi:type="dcterms:W3CDTF">2020-08-27T11:57:19Z</dcterms:modified>
</cp:coreProperties>
</file>